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76" r:id="rId4"/>
    <p:sldId id="263" r:id="rId5"/>
    <p:sldId id="277" r:id="rId6"/>
    <p:sldId id="264" r:id="rId7"/>
    <p:sldId id="261" r:id="rId8"/>
    <p:sldId id="262" r:id="rId9"/>
    <p:sldId id="265" r:id="rId10"/>
    <p:sldId id="266" r:id="rId11"/>
    <p:sldId id="267" r:id="rId12"/>
    <p:sldId id="268" r:id="rId13"/>
    <p:sldId id="269" r:id="rId14"/>
  </p:sldIdLst>
  <p:sldSz cx="9144000" cy="6858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20016" autoAdjust="0"/>
    <p:restoredTop sz="94660"/>
  </p:normalViewPr>
  <p:slideViewPr>
    <p:cSldViewPr snapToGrid="0">
      <p:cViewPr varScale="1">
        <p:scale>
          <a:sx n="114" d="100"/>
          <a:sy n="114" d="100"/>
        </p:scale>
        <p:origin x="-1554"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Ref idx="1001">
        <a:schemeClr val="bg2"/>
      </p:bgRef>
    </p:bg>
    <p:spTree>
      <p:nvGrpSpPr>
        <p:cNvPr id="1" name=""/>
        <p:cNvGrpSpPr/>
        <p:nvPr/>
      </p:nvGrpSpPr>
      <p:grpSpPr>
        <a:xfrm>
          <a:off x="0" y="0"/>
          <a:ext cx="0" cy="0"/>
          <a:chOff x="0" y="0"/>
          <a:chExt cx="0" cy="0"/>
        </a:xfrm>
      </p:grpSpPr>
      <p:sp>
        <p:nvSpPr>
          <p:cNvPr id="15"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ec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Untertitel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28" name="Datumsplatzhalter 27"/>
          <p:cNvSpPr>
            <a:spLocks noGrp="1"/>
          </p:cNvSpPr>
          <p:nvPr>
            <p:ph type="dt" sz="half" idx="10"/>
          </p:nvPr>
        </p:nvSpPr>
        <p:spPr/>
        <p:txBody>
          <a:bodyPr/>
          <a:lstStyle/>
          <a:p>
            <a:fld id="{AA1248C2-CACD-4C52-B458-0E7BB8413BDC}" type="datetimeFigureOut">
              <a:rPr lang="de-DE" smtClean="0"/>
              <a:pPr/>
              <a:t>06.12.2021</a:t>
            </a:fld>
            <a:endParaRPr lang="de-DE"/>
          </a:p>
        </p:txBody>
      </p:sp>
      <p:sp>
        <p:nvSpPr>
          <p:cNvPr id="17" name="Fußzeilenplatzhalter 16"/>
          <p:cNvSpPr>
            <a:spLocks noGrp="1"/>
          </p:cNvSpPr>
          <p:nvPr>
            <p:ph type="ftr" sz="quarter" idx="11"/>
          </p:nvPr>
        </p:nvSpPr>
        <p:spPr/>
        <p:txBody>
          <a:bodyPr/>
          <a:lstStyle/>
          <a:p>
            <a:endParaRPr lang="de-DE"/>
          </a:p>
        </p:txBody>
      </p:sp>
      <p:sp>
        <p:nvSpPr>
          <p:cNvPr id="7" name="Gerade Verbindung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htec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Foliennummernplatzhalt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4C15B42-17B1-4D16-90E0-9A019B397E1E}" type="slidenum">
              <a:rPr lang="de-DE" smtClean="0"/>
              <a:pPr/>
              <a:t>‹Nr.›</a:t>
            </a:fld>
            <a:endParaRPr lang="de-DE"/>
          </a:p>
        </p:txBody>
      </p:sp>
      <p:sp>
        <p:nvSpPr>
          <p:cNvPr id="8" name="Titel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AA1248C2-CACD-4C52-B458-0E7BB8413BDC}" type="datetimeFigureOut">
              <a:rPr lang="de-DE" smtClean="0"/>
              <a:pPr/>
              <a:t>06.12.2021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4C15B42-17B1-4D16-90E0-9A019B397E1E}" type="slidenum">
              <a:rPr lang="de-DE" smtClean="0"/>
              <a:pPr/>
              <a:t>‹Nr.›</a:t>
            </a:fld>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bg>
      <p:bgRef idx="1001">
        <a:schemeClr val="bg2"/>
      </p:bgRef>
    </p:bg>
    <p:spTree>
      <p:nvGrpSpPr>
        <p:cNvPr id="1" name=""/>
        <p:cNvGrpSpPr/>
        <p:nvPr/>
      </p:nvGrpSpPr>
      <p:grpSpPr>
        <a:xfrm>
          <a:off x="0" y="0"/>
          <a:ext cx="0" cy="0"/>
          <a:chOff x="0" y="0"/>
          <a:chExt cx="0" cy="0"/>
        </a:xfrm>
      </p:grpSpPr>
      <p:sp>
        <p:nvSpPr>
          <p:cNvPr id="7" name="Rechtec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ec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ec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htec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htec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ec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Gerade Verbindung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Foliennummernplatzhalter 5"/>
          <p:cNvSpPr>
            <a:spLocks noGrp="1"/>
          </p:cNvSpPr>
          <p:nvPr>
            <p:ph type="sldNum" sz="quarter" idx="12"/>
          </p:nvPr>
        </p:nvSpPr>
        <p:spPr>
          <a:xfrm>
            <a:off x="6915912" y="3009901"/>
            <a:ext cx="457200" cy="441325"/>
          </a:xfrm>
        </p:spPr>
        <p:txBody>
          <a:bodyPr/>
          <a:lstStyle/>
          <a:p>
            <a:fld id="{14C15B42-17B1-4D16-90E0-9A019B397E1E}" type="slidenum">
              <a:rPr lang="de-DE" smtClean="0"/>
              <a:pPr/>
              <a:t>‹Nr.›</a:t>
            </a:fld>
            <a:endParaRPr lang="de-DE"/>
          </a:p>
        </p:txBody>
      </p:sp>
      <p:sp>
        <p:nvSpPr>
          <p:cNvPr id="3" name="Vertikaler Textplatzhalter 2"/>
          <p:cNvSpPr>
            <a:spLocks noGrp="1"/>
          </p:cNvSpPr>
          <p:nvPr>
            <p:ph type="body" orient="vert" idx="1"/>
          </p:nvPr>
        </p:nvSpPr>
        <p:spPr>
          <a:xfrm>
            <a:off x="304800" y="304800"/>
            <a:ext cx="6553200" cy="5821366"/>
          </a:xfrm>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AA1248C2-CACD-4C52-B458-0E7BB8413BDC}" type="datetimeFigureOut">
              <a:rPr lang="de-DE" smtClean="0"/>
              <a:pPr/>
              <a:t>06.12.2021</a:t>
            </a:fld>
            <a:endParaRPr lang="de-DE"/>
          </a:p>
        </p:txBody>
      </p:sp>
      <p:sp>
        <p:nvSpPr>
          <p:cNvPr id="5" name="Fußzeilenplatzhalter 4"/>
          <p:cNvSpPr>
            <a:spLocks noGrp="1"/>
          </p:cNvSpPr>
          <p:nvPr>
            <p:ph type="ftr" sz="quarter" idx="11"/>
          </p:nvPr>
        </p:nvSpPr>
        <p:spPr/>
        <p:txBody>
          <a:bodyPr/>
          <a:lstStyle/>
          <a:p>
            <a:endParaRPr lang="de-DE"/>
          </a:p>
        </p:txBody>
      </p:sp>
      <p:sp>
        <p:nvSpPr>
          <p:cNvPr id="2" name="Vertikaler Titel 1"/>
          <p:cNvSpPr>
            <a:spLocks noGrp="1"/>
          </p:cNvSpPr>
          <p:nvPr>
            <p:ph type="title" orient="vert"/>
          </p:nvPr>
        </p:nvSpPr>
        <p:spPr>
          <a:xfrm>
            <a:off x="7391400" y="304801"/>
            <a:ext cx="1447800" cy="5851525"/>
          </a:xfrm>
        </p:spPr>
        <p:txBody>
          <a:bodyPr vert="eaVert"/>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chemeClr val="accent3">
                    <a:shade val="75000"/>
                  </a:schemeClr>
                </a:solidFill>
              </a:defRPr>
            </a:lvl1pPr>
          </a:lstStyle>
          <a:p>
            <a:r>
              <a:rPr kumimoji="0" lang="de-DE" smtClean="0"/>
              <a:t>Titelmasterformat durch Klicken bearbeiten</a:t>
            </a:r>
            <a:endParaRPr kumimoji="0" lang="en-US"/>
          </a:p>
        </p:txBody>
      </p:sp>
      <p:sp>
        <p:nvSpPr>
          <p:cNvPr id="4" name="Datumsplatzhalter 3"/>
          <p:cNvSpPr>
            <a:spLocks noGrp="1"/>
          </p:cNvSpPr>
          <p:nvPr>
            <p:ph type="dt" sz="half" idx="10"/>
          </p:nvPr>
        </p:nvSpPr>
        <p:spPr/>
        <p:txBody>
          <a:bodyPr/>
          <a:lstStyle/>
          <a:p>
            <a:fld id="{AA1248C2-CACD-4C52-B458-0E7BB8413BDC}" type="datetimeFigureOut">
              <a:rPr lang="de-DE" smtClean="0"/>
              <a:pPr/>
              <a:t>06.12.2021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a:xfrm>
            <a:off x="4361688" y="1026372"/>
            <a:ext cx="457200" cy="441325"/>
          </a:xfrm>
        </p:spPr>
        <p:txBody>
          <a:bodyPr/>
          <a:lstStyle/>
          <a:p>
            <a:fld id="{14C15B42-17B1-4D16-90E0-9A019B397E1E}" type="slidenum">
              <a:rPr lang="de-DE" smtClean="0"/>
              <a:pPr/>
              <a:t>‹Nr.›</a:t>
            </a:fld>
            <a:endParaRPr lang="de-DE"/>
          </a:p>
        </p:txBody>
      </p:sp>
      <p:sp>
        <p:nvSpPr>
          <p:cNvPr id="8" name="Inhaltsplatzhalter 7"/>
          <p:cNvSpPr>
            <a:spLocks noGrp="1"/>
          </p:cNvSpPr>
          <p:nvPr>
            <p:ph sz="quarter" idx="1"/>
          </p:nvPr>
        </p:nvSpPr>
        <p:spPr>
          <a:xfrm>
            <a:off x="301752" y="1527048"/>
            <a:ext cx="8503920" cy="457200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bg>
      <p:bgRef idx="1001">
        <a:schemeClr val="bg1"/>
      </p:bgRef>
    </p:bg>
    <p:spTree>
      <p:nvGrpSpPr>
        <p:cNvPr id="1" name=""/>
        <p:cNvGrpSpPr/>
        <p:nvPr/>
      </p:nvGrpSpPr>
      <p:grpSpPr>
        <a:xfrm>
          <a:off x="0" y="0"/>
          <a:ext cx="0" cy="0"/>
          <a:chOff x="0" y="0"/>
          <a:chExt cx="0" cy="0"/>
        </a:xfrm>
      </p:grpSpPr>
      <p:sp>
        <p:nvSpPr>
          <p:cNvPr id="17" name="Rechtec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ec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platzhalt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Textmasterformate durch Klicken bearbeiten</a:t>
            </a:r>
          </a:p>
        </p:txBody>
      </p:sp>
      <p:sp>
        <p:nvSpPr>
          <p:cNvPr id="13" name="Rechtec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htec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ußzeilenplatzhalter 4"/>
          <p:cNvSpPr>
            <a:spLocks noGrp="1"/>
          </p:cNvSpPr>
          <p:nvPr>
            <p:ph type="ftr" sz="quarter" idx="11"/>
          </p:nvPr>
        </p:nvSpPr>
        <p:spPr/>
        <p:txBody>
          <a:bodyPr/>
          <a:lstStyle/>
          <a:p>
            <a:endParaRPr lang="de-DE"/>
          </a:p>
        </p:txBody>
      </p:sp>
      <p:sp>
        <p:nvSpPr>
          <p:cNvPr id="4" name="Datumsplatzhalter 3"/>
          <p:cNvSpPr>
            <a:spLocks noGrp="1"/>
          </p:cNvSpPr>
          <p:nvPr>
            <p:ph type="dt" sz="half" idx="10"/>
          </p:nvPr>
        </p:nvSpPr>
        <p:spPr/>
        <p:txBody>
          <a:bodyPr/>
          <a:lstStyle/>
          <a:p>
            <a:fld id="{AA1248C2-CACD-4C52-B458-0E7BB8413BDC}" type="datetimeFigureOut">
              <a:rPr lang="de-DE" smtClean="0"/>
              <a:pPr/>
              <a:t>06.12.2021</a:t>
            </a:fld>
            <a:endParaRPr lang="de-DE"/>
          </a:p>
        </p:txBody>
      </p:sp>
      <p:sp>
        <p:nvSpPr>
          <p:cNvPr id="8" name="Gerade Verbindung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Foliennummernplatzhalt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4C15B42-17B1-4D16-90E0-9A019B397E1E}" type="slidenum">
              <a:rPr lang="de-DE" smtClean="0"/>
              <a:pPr/>
              <a:t>‹Nr.›</a:t>
            </a:fld>
            <a:endParaRPr lang="de-DE"/>
          </a:p>
        </p:txBody>
      </p:sp>
      <p:sp>
        <p:nvSpPr>
          <p:cNvPr id="2" name="Titel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301752" y="228600"/>
            <a:ext cx="8534400" cy="758952"/>
          </a:xfrm>
        </p:spPr>
        <p:txBody>
          <a:bodyPr/>
          <a:lstStyle/>
          <a:p>
            <a:r>
              <a:rPr kumimoji="0" lang="de-DE" smtClean="0"/>
              <a:t>Titelmasterformat durch Klicken bearbeiten</a:t>
            </a:r>
            <a:endParaRPr kumimoji="0" lang="en-US"/>
          </a:p>
        </p:txBody>
      </p:sp>
      <p:sp>
        <p:nvSpPr>
          <p:cNvPr id="5" name="Datumsplatzhalter 4"/>
          <p:cNvSpPr>
            <a:spLocks noGrp="1"/>
          </p:cNvSpPr>
          <p:nvPr>
            <p:ph type="dt" sz="half" idx="10"/>
          </p:nvPr>
        </p:nvSpPr>
        <p:spPr>
          <a:xfrm>
            <a:off x="5791200" y="6409944"/>
            <a:ext cx="3044952" cy="365760"/>
          </a:xfrm>
        </p:spPr>
        <p:txBody>
          <a:bodyPr/>
          <a:lstStyle/>
          <a:p>
            <a:fld id="{AA1248C2-CACD-4C52-B458-0E7BB8413BDC}" type="datetimeFigureOut">
              <a:rPr lang="de-DE" smtClean="0"/>
              <a:pPr/>
              <a:t>06.12.2021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4C15B42-17B1-4D16-90E0-9A019B397E1E}" type="slidenum">
              <a:rPr lang="de-DE" smtClean="0"/>
              <a:pPr/>
              <a:t>‹Nr.›</a:t>
            </a:fld>
            <a:endParaRPr lang="de-DE"/>
          </a:p>
        </p:txBody>
      </p:sp>
      <p:sp>
        <p:nvSpPr>
          <p:cNvPr id="8" name="Gerade Verbindung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Inhaltsplatzhalter 9"/>
          <p:cNvSpPr>
            <a:spLocks noGrp="1"/>
          </p:cNvSpPr>
          <p:nvPr>
            <p:ph sz="half" idx="1"/>
          </p:nvPr>
        </p:nvSpPr>
        <p:spPr>
          <a:xfrm>
            <a:off x="301752" y="1371600"/>
            <a:ext cx="4038600" cy="4681728"/>
          </a:xfrm>
        </p:spPr>
        <p:txBody>
          <a:bodyPr/>
          <a:lstStyle>
            <a:lvl1pPr>
              <a:defRPr sz="2500"/>
            </a:lvl1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2" name="Inhaltsplatzhalter 11"/>
          <p:cNvSpPr>
            <a:spLocks noGrp="1"/>
          </p:cNvSpPr>
          <p:nvPr>
            <p:ph sz="half" idx="2"/>
          </p:nvPr>
        </p:nvSpPr>
        <p:spPr>
          <a:xfrm>
            <a:off x="4800600" y="1371600"/>
            <a:ext cx="4038600" cy="4681728"/>
          </a:xfrm>
        </p:spPr>
        <p:txBody>
          <a:bodyPr/>
          <a:lstStyle>
            <a:lvl1pPr>
              <a:defRPr sz="2500"/>
            </a:lvl1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bg>
      <p:bgRef idx="1001">
        <a:schemeClr val="bg2"/>
      </p:bgRef>
    </p:bg>
    <p:spTree>
      <p:nvGrpSpPr>
        <p:cNvPr id="1" name=""/>
        <p:cNvGrpSpPr/>
        <p:nvPr/>
      </p:nvGrpSpPr>
      <p:grpSpPr>
        <a:xfrm>
          <a:off x="0" y="0"/>
          <a:ext cx="0" cy="0"/>
          <a:chOff x="0" y="0"/>
          <a:chExt cx="0" cy="0"/>
        </a:xfrm>
      </p:grpSpPr>
      <p:sp>
        <p:nvSpPr>
          <p:cNvPr id="10" name="Gerade Verbindung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htec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htec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htec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htec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htec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platzhalt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Textmasterformate durch Klicken bearbeiten</a:t>
            </a:r>
          </a:p>
        </p:txBody>
      </p:sp>
      <p:sp>
        <p:nvSpPr>
          <p:cNvPr id="4" name="Textplatzhalt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Textmasterformate durch Klicken bearbeiten</a:t>
            </a:r>
          </a:p>
        </p:txBody>
      </p:sp>
      <p:sp>
        <p:nvSpPr>
          <p:cNvPr id="7" name="Datumsplatzhalter 6"/>
          <p:cNvSpPr>
            <a:spLocks noGrp="1"/>
          </p:cNvSpPr>
          <p:nvPr>
            <p:ph type="dt" sz="half" idx="10"/>
          </p:nvPr>
        </p:nvSpPr>
        <p:spPr/>
        <p:txBody>
          <a:bodyPr/>
          <a:lstStyle/>
          <a:p>
            <a:fld id="{AA1248C2-CACD-4C52-B458-0E7BB8413BDC}" type="datetimeFigureOut">
              <a:rPr lang="de-DE" smtClean="0"/>
              <a:pPr/>
              <a:t>06.12.2021</a:t>
            </a:fld>
            <a:endParaRPr lang="de-DE"/>
          </a:p>
        </p:txBody>
      </p:sp>
      <p:sp>
        <p:nvSpPr>
          <p:cNvPr id="8" name="Fußzeilenplatzhalter 7"/>
          <p:cNvSpPr>
            <a:spLocks noGrp="1"/>
          </p:cNvSpPr>
          <p:nvPr>
            <p:ph type="ftr" sz="quarter" idx="11"/>
          </p:nvPr>
        </p:nvSpPr>
        <p:spPr>
          <a:xfrm>
            <a:off x="304800" y="6409944"/>
            <a:ext cx="3581400" cy="365760"/>
          </a:xfrm>
        </p:spPr>
        <p:txBody>
          <a:bodyPr/>
          <a:lstStyle/>
          <a:p>
            <a:endParaRPr lang="de-DE"/>
          </a:p>
        </p:txBody>
      </p:sp>
      <p:sp>
        <p:nvSpPr>
          <p:cNvPr id="15" name="Gerade Verbindung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Inhaltsplatzhalter 23"/>
          <p:cNvSpPr>
            <a:spLocks noGrp="1"/>
          </p:cNvSpPr>
          <p:nvPr>
            <p:ph sz="quarter" idx="2"/>
          </p:nvPr>
        </p:nvSpPr>
        <p:spPr>
          <a:xfrm>
            <a:off x="301752" y="2471383"/>
            <a:ext cx="4041648" cy="3818404"/>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26" name="Inhaltsplatzhalter 25"/>
          <p:cNvSpPr>
            <a:spLocks noGrp="1"/>
          </p:cNvSpPr>
          <p:nvPr>
            <p:ph sz="quarter" idx="4"/>
          </p:nvPr>
        </p:nvSpPr>
        <p:spPr>
          <a:xfrm>
            <a:off x="4800600" y="2471383"/>
            <a:ext cx="4038600" cy="3822192"/>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Foliennummernplatzhalter 8"/>
          <p:cNvSpPr>
            <a:spLocks noGrp="1"/>
          </p:cNvSpPr>
          <p:nvPr>
            <p:ph type="sldNum" sz="quarter" idx="12"/>
          </p:nvPr>
        </p:nvSpPr>
        <p:spPr>
          <a:xfrm>
            <a:off x="4343400" y="1042416"/>
            <a:ext cx="457200" cy="441325"/>
          </a:xfrm>
        </p:spPr>
        <p:txBody>
          <a:bodyPr/>
          <a:lstStyle>
            <a:lvl1pPr algn="ctr">
              <a:defRPr/>
            </a:lvl1pPr>
          </a:lstStyle>
          <a:p>
            <a:fld id="{14C15B42-17B1-4D16-90E0-9A019B397E1E}" type="slidenum">
              <a:rPr lang="de-DE" smtClean="0"/>
              <a:pPr/>
              <a:t>‹Nr.›</a:t>
            </a:fld>
            <a:endParaRPr lang="de-DE"/>
          </a:p>
        </p:txBody>
      </p:sp>
      <p:sp>
        <p:nvSpPr>
          <p:cNvPr id="23" name="Titel 22"/>
          <p:cNvSpPr>
            <a:spLocks noGrp="1"/>
          </p:cNvSpPr>
          <p:nvPr>
            <p:ph type="title"/>
          </p:nvPr>
        </p:nvSpPr>
        <p:spPr/>
        <p:txBody>
          <a:bodyPr rtlCol="0" anchor="b" anchorCtr="0"/>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fld id="{AA1248C2-CACD-4C52-B458-0E7BB8413BDC}" type="datetimeFigureOut">
              <a:rPr lang="de-DE" smtClean="0"/>
              <a:pPr/>
              <a:t>06.12.2021</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a:xfrm>
            <a:off x="4343400" y="1036020"/>
            <a:ext cx="457200" cy="441325"/>
          </a:xfrm>
        </p:spPr>
        <p:txBody>
          <a:bodyPr/>
          <a:lstStyle/>
          <a:p>
            <a:fld id="{14C15B42-17B1-4D16-90E0-9A019B397E1E}"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7" name="Rechtec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ec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htec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ec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htec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htec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umsplatzhalter 1"/>
          <p:cNvSpPr>
            <a:spLocks noGrp="1"/>
          </p:cNvSpPr>
          <p:nvPr>
            <p:ph type="dt" sz="half" idx="10"/>
          </p:nvPr>
        </p:nvSpPr>
        <p:spPr/>
        <p:txBody>
          <a:bodyPr/>
          <a:lstStyle/>
          <a:p>
            <a:fld id="{AA1248C2-CACD-4C52-B458-0E7BB8413BDC}" type="datetimeFigureOut">
              <a:rPr lang="de-DE" smtClean="0"/>
              <a:pPr/>
              <a:t>06.12.2021</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4C15B42-17B1-4D16-90E0-9A019B397E1E}"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bg>
      <p:bgRef idx="1001">
        <a:schemeClr val="bg1"/>
      </p:bgRef>
    </p:bg>
    <p:spTree>
      <p:nvGrpSpPr>
        <p:cNvPr id="1" name=""/>
        <p:cNvGrpSpPr/>
        <p:nvPr/>
      </p:nvGrpSpPr>
      <p:grpSpPr>
        <a:xfrm>
          <a:off x="0" y="0"/>
          <a:ext cx="0" cy="0"/>
          <a:chOff x="0" y="0"/>
          <a:chExt cx="0" cy="0"/>
        </a:xfrm>
      </p:grpSpPr>
      <p:sp>
        <p:nvSpPr>
          <p:cNvPr id="19" name="Rechtec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htec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htec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Textmasterformate durch Klicken bearbeiten</a:t>
            </a:r>
          </a:p>
        </p:txBody>
      </p:sp>
      <p:sp>
        <p:nvSpPr>
          <p:cNvPr id="8" name="Rechtec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Gerade Verbindung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Inhaltsplatzhalter 19"/>
          <p:cNvSpPr>
            <a:spLocks noGrp="1"/>
          </p:cNvSpPr>
          <p:nvPr>
            <p:ph sz="quarter" idx="1"/>
          </p:nvPr>
        </p:nvSpPr>
        <p:spPr>
          <a:xfrm>
            <a:off x="3124200" y="685800"/>
            <a:ext cx="5638800" cy="541020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Foliennummernplatzhalt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4C15B42-17B1-4D16-90E0-9A019B397E1E}" type="slidenum">
              <a:rPr lang="de-DE" smtClean="0"/>
              <a:pPr/>
              <a:t>‹Nr.›</a:t>
            </a:fld>
            <a:endParaRPr lang="de-DE"/>
          </a:p>
        </p:txBody>
      </p:sp>
      <p:sp>
        <p:nvSpPr>
          <p:cNvPr id="21" name="Rechtec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umsplatzhalter 4"/>
          <p:cNvSpPr>
            <a:spLocks noGrp="1"/>
          </p:cNvSpPr>
          <p:nvPr>
            <p:ph type="dt" sz="half" idx="10"/>
          </p:nvPr>
        </p:nvSpPr>
        <p:spPr/>
        <p:txBody>
          <a:bodyPr/>
          <a:lstStyle/>
          <a:p>
            <a:fld id="{AA1248C2-CACD-4C52-B458-0E7BB8413BDC}" type="datetimeFigureOut">
              <a:rPr lang="de-DE" smtClean="0"/>
              <a:pPr/>
              <a:t>06.12.2021</a:t>
            </a:fld>
            <a:endParaRPr lang="de-DE"/>
          </a:p>
        </p:txBody>
      </p:sp>
      <p:sp>
        <p:nvSpPr>
          <p:cNvPr id="6" name="Fußzeilenplatzhalter 5"/>
          <p:cNvSpPr>
            <a:spLocks noGrp="1"/>
          </p:cNvSpPr>
          <p:nvPr>
            <p:ph type="ftr" sz="quarter" idx="11"/>
          </p:nvPr>
        </p:nvSpPr>
        <p:spPr>
          <a:xfrm>
            <a:off x="301752" y="6410848"/>
            <a:ext cx="3383280" cy="365760"/>
          </a:xfrm>
        </p:spPr>
        <p:txBody>
          <a:bodyPr/>
          <a:lstStyle/>
          <a:p>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1" name="Gerade Verbindung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htec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htec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ec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htec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Foliennummernplatzhalter 6"/>
          <p:cNvSpPr>
            <a:spLocks noGrp="1"/>
          </p:cNvSpPr>
          <p:nvPr>
            <p:ph type="sldNum" sz="quarter" idx="12"/>
          </p:nvPr>
        </p:nvSpPr>
        <p:spPr>
          <a:xfrm>
            <a:off x="1371600" y="312738"/>
            <a:ext cx="457200" cy="441325"/>
          </a:xfrm>
        </p:spPr>
        <p:txBody>
          <a:bodyPr/>
          <a:lstStyle/>
          <a:p>
            <a:fld id="{14C15B42-17B1-4D16-90E0-9A019B397E1E}" type="slidenum">
              <a:rPr lang="de-DE" smtClean="0"/>
              <a:pPr/>
              <a:t>‹Nr.›</a:t>
            </a:fld>
            <a:endParaRPr lang="de-DE"/>
          </a:p>
        </p:txBody>
      </p:sp>
      <p:sp>
        <p:nvSpPr>
          <p:cNvPr id="2" name="Titel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de-DE" smtClean="0"/>
              <a:t>Titelmasterformat durch Klicken bearbeiten</a:t>
            </a:r>
            <a:endParaRPr kumimoji="0" lang="en-US"/>
          </a:p>
        </p:txBody>
      </p:sp>
      <p:sp>
        <p:nvSpPr>
          <p:cNvPr id="3" name="Bildplatzhalter 2"/>
          <p:cNvSpPr>
            <a:spLocks noGrp="1"/>
          </p:cNvSpPr>
          <p:nvPr>
            <p:ph type="pic" idx="1"/>
          </p:nvPr>
        </p:nvSpPr>
        <p:spPr>
          <a:xfrm>
            <a:off x="3000375" y="609600"/>
            <a:ext cx="5867400" cy="4267200"/>
          </a:xfrm>
        </p:spPr>
        <p:txBody>
          <a:bodyPr/>
          <a:lstStyle>
            <a:lvl1pPr marL="0" indent="0">
              <a:buNone/>
              <a:defRPr sz="3200"/>
            </a:lvl1pPr>
          </a:lstStyle>
          <a:p>
            <a:r>
              <a:rPr kumimoji="0" lang="de-DE" smtClean="0"/>
              <a:t>Bild durch Klicken auf Symbol hinzufügen</a:t>
            </a:r>
            <a:endParaRPr kumimoji="0" lang="en-US" dirty="0"/>
          </a:p>
        </p:txBody>
      </p:sp>
      <p:sp>
        <p:nvSpPr>
          <p:cNvPr id="4" name="Textplatzhalt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de-DE" smtClean="0"/>
              <a:t>Textmasterformate durch Klicken bearbeiten</a:t>
            </a:r>
          </a:p>
        </p:txBody>
      </p:sp>
      <p:sp>
        <p:nvSpPr>
          <p:cNvPr id="22" name="Rechtec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umsplatzhalter 4"/>
          <p:cNvSpPr>
            <a:spLocks noGrp="1"/>
          </p:cNvSpPr>
          <p:nvPr>
            <p:ph type="dt" sz="half" idx="10"/>
          </p:nvPr>
        </p:nvSpPr>
        <p:spPr>
          <a:xfrm>
            <a:off x="5788152" y="6404984"/>
            <a:ext cx="3044952" cy="365760"/>
          </a:xfrm>
        </p:spPr>
        <p:txBody>
          <a:bodyPr/>
          <a:lstStyle/>
          <a:p>
            <a:fld id="{AA1248C2-CACD-4C52-B458-0E7BB8413BDC}" type="datetimeFigureOut">
              <a:rPr lang="de-DE" smtClean="0"/>
              <a:pPr/>
              <a:t>06.12.2021</a:t>
            </a:fld>
            <a:endParaRPr lang="de-DE"/>
          </a:p>
        </p:txBody>
      </p:sp>
      <p:sp>
        <p:nvSpPr>
          <p:cNvPr id="6" name="Fußzeilenplatzhalter 5"/>
          <p:cNvSpPr>
            <a:spLocks noGrp="1"/>
          </p:cNvSpPr>
          <p:nvPr>
            <p:ph type="ftr" sz="quarter" idx="11"/>
          </p:nvPr>
        </p:nvSpPr>
        <p:spPr>
          <a:xfrm>
            <a:off x="301752" y="6410848"/>
            <a:ext cx="3584448" cy="365760"/>
          </a:xfrm>
        </p:spPr>
        <p:txBody>
          <a:bodyPr/>
          <a:lstStyle/>
          <a:p>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htec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ec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umsplatzhalt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A1248C2-CACD-4C52-B458-0E7BB8413BDC}" type="datetimeFigureOut">
              <a:rPr lang="de-DE" smtClean="0"/>
              <a:pPr/>
              <a:t>06.12.2021</a:t>
            </a:fld>
            <a:endParaRPr lang="de-DE"/>
          </a:p>
        </p:txBody>
      </p:sp>
      <p:sp>
        <p:nvSpPr>
          <p:cNvPr id="3" name="Fußzeilenplatzhalt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de-DE"/>
          </a:p>
        </p:txBody>
      </p:sp>
      <p:sp>
        <p:nvSpPr>
          <p:cNvPr id="8" name="Rechtec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Gerade Verbindung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Foliennummernplatzhalt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4C15B42-17B1-4D16-90E0-9A019B397E1E}" type="slidenum">
              <a:rPr lang="de-DE" smtClean="0"/>
              <a:pPr/>
              <a:t>‹Nr.›</a:t>
            </a:fld>
            <a:endParaRPr lang="de-DE"/>
          </a:p>
        </p:txBody>
      </p:sp>
      <p:sp>
        <p:nvSpPr>
          <p:cNvPr id="22" name="Titelplatzhalter 21"/>
          <p:cNvSpPr>
            <a:spLocks noGrp="1"/>
          </p:cNvSpPr>
          <p:nvPr>
            <p:ph type="title"/>
          </p:nvPr>
        </p:nvSpPr>
        <p:spPr>
          <a:xfrm>
            <a:off x="301752" y="228600"/>
            <a:ext cx="8534400" cy="758952"/>
          </a:xfrm>
          <a:prstGeom prst="rect">
            <a:avLst/>
          </a:prstGeom>
        </p:spPr>
        <p:txBody>
          <a:bodyPr vert="horz" anchor="b">
            <a:normAutofit/>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de-DE" smtClean="0"/>
              <a:t>Textmasterformate durch Klicken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571472" y="500042"/>
            <a:ext cx="7050007" cy="1200329"/>
          </a:xfrm>
          <a:prstGeom prst="rect">
            <a:avLst/>
          </a:prstGeom>
          <a:noFill/>
        </p:spPr>
        <p:txBody>
          <a:bodyPr wrap="none" rtlCol="0">
            <a:spAutoFit/>
          </a:bodyPr>
          <a:lstStyle/>
          <a:p>
            <a:r>
              <a:rPr lang="de-DE" sz="3600" b="1" dirty="0" smtClean="0">
                <a:latin typeface="Arial" pitchFamily="34" charset="0"/>
                <a:cs typeface="Arial" pitchFamily="34" charset="0"/>
              </a:rPr>
              <a:t>Wege und Besonderheiten zum</a:t>
            </a:r>
          </a:p>
          <a:p>
            <a:r>
              <a:rPr lang="de-DE" sz="3600" b="1" dirty="0" smtClean="0">
                <a:latin typeface="Arial" pitchFamily="34" charset="0"/>
                <a:cs typeface="Arial" pitchFamily="34" charset="0"/>
              </a:rPr>
              <a:t>erfolgreichen Schulabschluss</a:t>
            </a:r>
            <a:endParaRPr lang="de-DE" sz="3600" b="1" dirty="0">
              <a:latin typeface="Arial" pitchFamily="34" charset="0"/>
              <a:cs typeface="Arial" pitchFamily="34" charset="0"/>
            </a:endParaRPr>
          </a:p>
        </p:txBody>
      </p:sp>
      <p:sp>
        <p:nvSpPr>
          <p:cNvPr id="5" name="Textfeld 4"/>
          <p:cNvSpPr txBox="1"/>
          <p:nvPr/>
        </p:nvSpPr>
        <p:spPr>
          <a:xfrm>
            <a:off x="642910" y="3500438"/>
            <a:ext cx="6001964" cy="1938992"/>
          </a:xfrm>
          <a:prstGeom prst="rect">
            <a:avLst/>
          </a:prstGeom>
          <a:noFill/>
        </p:spPr>
        <p:txBody>
          <a:bodyPr wrap="none" rtlCol="0">
            <a:spAutoFit/>
          </a:bodyPr>
          <a:lstStyle/>
          <a:p>
            <a:r>
              <a:rPr lang="de-DE" sz="4000" dirty="0" smtClean="0">
                <a:latin typeface="Arial" pitchFamily="34" charset="0"/>
                <a:cs typeface="Arial" pitchFamily="34" charset="0"/>
              </a:rPr>
              <a:t>Die richtige Entscheidung</a:t>
            </a:r>
          </a:p>
          <a:p>
            <a:endParaRPr lang="de-DE" sz="4000" dirty="0">
              <a:latin typeface="Arial" pitchFamily="34" charset="0"/>
              <a:cs typeface="Arial" pitchFamily="34" charset="0"/>
            </a:endParaRPr>
          </a:p>
          <a:p>
            <a:r>
              <a:rPr lang="de-DE" sz="4000" dirty="0" smtClean="0">
                <a:latin typeface="Arial" pitchFamily="34" charset="0"/>
                <a:cs typeface="Arial" pitchFamily="34" charset="0"/>
              </a:rPr>
              <a:t>(Was? Wie? Wann?) </a:t>
            </a:r>
            <a:endParaRPr lang="de-DE" sz="4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683568" y="1071546"/>
            <a:ext cx="7416824" cy="3785652"/>
          </a:xfrm>
          <a:prstGeom prst="rect">
            <a:avLst/>
          </a:prstGeom>
          <a:noFill/>
        </p:spPr>
        <p:txBody>
          <a:bodyPr wrap="square" rtlCol="0">
            <a:spAutoFit/>
          </a:bodyPr>
          <a:lstStyle/>
          <a:p>
            <a:r>
              <a:rPr lang="de-DE" sz="2400" b="1" dirty="0">
                <a:latin typeface="Arial" panose="020B0604020202020204" pitchFamily="34" charset="0"/>
                <a:cs typeface="Arial" panose="020B0604020202020204" pitchFamily="34" charset="0"/>
              </a:rPr>
              <a:t>§ </a:t>
            </a:r>
            <a:r>
              <a:rPr lang="de-DE" sz="2400" b="1" dirty="0" smtClean="0">
                <a:latin typeface="Arial" panose="020B0604020202020204" pitchFamily="34" charset="0"/>
                <a:cs typeface="Arial" panose="020B0604020202020204" pitchFamily="34" charset="0"/>
              </a:rPr>
              <a:t>4, Abs.2 (SOOSA)</a:t>
            </a:r>
            <a:r>
              <a:rPr lang="de-DE" sz="2400" b="1" dirty="0">
                <a:latin typeface="Arial" panose="020B0604020202020204" pitchFamily="34" charset="0"/>
                <a:cs typeface="Arial" panose="020B0604020202020204" pitchFamily="34" charset="0"/>
              </a:rPr>
              <a:t/>
            </a:r>
            <a:br>
              <a:rPr lang="de-DE" sz="2400" b="1" dirty="0">
                <a:latin typeface="Arial" panose="020B0604020202020204" pitchFamily="34" charset="0"/>
                <a:cs typeface="Arial" panose="020B0604020202020204" pitchFamily="34" charset="0"/>
              </a:rPr>
            </a:br>
            <a:r>
              <a:rPr lang="de-DE" sz="2400" b="1" dirty="0">
                <a:latin typeface="Arial" panose="020B0604020202020204" pitchFamily="34" charset="0"/>
                <a:cs typeface="Arial" panose="020B0604020202020204" pitchFamily="34" charset="0"/>
              </a:rPr>
              <a:t>Wechsel des </a:t>
            </a:r>
            <a:r>
              <a:rPr lang="de-DE" sz="2400" b="1" dirty="0" smtClean="0">
                <a:latin typeface="Arial" panose="020B0604020202020204" pitchFamily="34" charset="0"/>
                <a:cs typeface="Arial" panose="020B0604020202020204" pitchFamily="34" charset="0"/>
              </a:rPr>
              <a:t>Bildungsganges</a:t>
            </a:r>
          </a:p>
          <a:p>
            <a:endParaRPr lang="de-DE" sz="2400" b="1" dirty="0">
              <a:latin typeface="Arial" panose="020B0604020202020204" pitchFamily="34" charset="0"/>
              <a:cs typeface="Arial" panose="020B0604020202020204" pitchFamily="34" charset="0"/>
            </a:endParaRPr>
          </a:p>
          <a:p>
            <a:r>
              <a:rPr lang="de-DE" sz="2400" dirty="0">
                <a:latin typeface="Arial" panose="020B0604020202020204" pitchFamily="34" charset="0"/>
                <a:cs typeface="Arial" panose="020B0604020202020204" pitchFamily="34" charset="0"/>
              </a:rPr>
              <a:t>Schüler der Klassenstufe 9, die den Hauptschulbildungsgang </a:t>
            </a:r>
            <a:r>
              <a:rPr lang="de-DE" sz="2400" dirty="0" smtClean="0">
                <a:latin typeface="Arial" panose="020B0604020202020204" pitchFamily="34" charset="0"/>
                <a:cs typeface="Arial" panose="020B0604020202020204" pitchFamily="34" charset="0"/>
              </a:rPr>
              <a:t>besucht </a:t>
            </a:r>
            <a:r>
              <a:rPr lang="de-DE" sz="2400" dirty="0">
                <a:latin typeface="Arial" panose="020B0604020202020204" pitchFamily="34" charset="0"/>
                <a:cs typeface="Arial" panose="020B0604020202020204" pitchFamily="34" charset="0"/>
              </a:rPr>
              <a:t>und den qualifizierenden Hauptschulabschluss </a:t>
            </a:r>
            <a:endParaRPr lang="de-DE" sz="2400" dirty="0" smtClean="0">
              <a:latin typeface="Arial" panose="020B0604020202020204" pitchFamily="34" charset="0"/>
              <a:cs typeface="Arial" panose="020B0604020202020204" pitchFamily="34" charset="0"/>
            </a:endParaRPr>
          </a:p>
          <a:p>
            <a:r>
              <a:rPr lang="de-DE" sz="2400" dirty="0" smtClean="0">
                <a:latin typeface="Arial" panose="020B0604020202020204" pitchFamily="34" charset="0"/>
                <a:cs typeface="Arial" panose="020B0604020202020204" pitchFamily="34" charset="0"/>
              </a:rPr>
              <a:t>erworben </a:t>
            </a:r>
            <a:r>
              <a:rPr lang="de-DE" sz="2400" dirty="0">
                <a:latin typeface="Arial" panose="020B0604020202020204" pitchFamily="34" charset="0"/>
                <a:cs typeface="Arial" panose="020B0604020202020204" pitchFamily="34" charset="0"/>
              </a:rPr>
              <a:t>haben, können </a:t>
            </a:r>
            <a:r>
              <a:rPr lang="de-DE" sz="2400" dirty="0" smtClean="0">
                <a:latin typeface="Arial" panose="020B0604020202020204" pitchFamily="34" charset="0"/>
                <a:cs typeface="Arial" panose="020B0604020202020204" pitchFamily="34" charset="0"/>
              </a:rPr>
              <a:t>die </a:t>
            </a:r>
            <a:r>
              <a:rPr lang="de-DE" sz="2400" dirty="0">
                <a:latin typeface="Arial" panose="020B0604020202020204" pitchFamily="34" charset="0"/>
                <a:cs typeface="Arial" panose="020B0604020202020204" pitchFamily="34" charset="0"/>
              </a:rPr>
              <a:t>Klassenstufe 9 </a:t>
            </a:r>
            <a:r>
              <a:rPr lang="de-DE" sz="2400" dirty="0" smtClean="0">
                <a:latin typeface="Arial" panose="020B0604020202020204" pitchFamily="34" charset="0"/>
                <a:cs typeface="Arial" panose="020B0604020202020204" pitchFamily="34" charset="0"/>
              </a:rPr>
              <a:t>im Realschulbildungsgang wiederholen und dann in Klasse 10 wechseln oder direkt in die Klasse10 des </a:t>
            </a:r>
            <a:r>
              <a:rPr lang="de-DE" sz="2400" dirty="0">
                <a:latin typeface="Arial" panose="020B0604020202020204" pitchFamily="34" charset="0"/>
                <a:cs typeface="Arial" panose="020B0604020202020204" pitchFamily="34" charset="0"/>
              </a:rPr>
              <a:t>Realschulbildungsganges überwechseln. </a:t>
            </a:r>
          </a:p>
        </p:txBody>
      </p:sp>
    </p:spTree>
    <p:extLst>
      <p:ext uri="{BB962C8B-B14F-4D97-AF65-F5344CB8AC3E}">
        <p14:creationId xmlns="" xmlns:p14="http://schemas.microsoft.com/office/powerpoint/2010/main" val="2600415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23528" y="692696"/>
            <a:ext cx="9145911" cy="523220"/>
          </a:xfrm>
          <a:prstGeom prst="rect">
            <a:avLst/>
          </a:prstGeom>
          <a:noFill/>
        </p:spPr>
        <p:txBody>
          <a:bodyPr wrap="square" rtlCol="0">
            <a:spAutoFit/>
          </a:bodyPr>
          <a:lstStyle/>
          <a:p>
            <a:r>
              <a:rPr lang="de-DE" sz="2800" b="1" dirty="0" smtClean="0">
                <a:latin typeface="Arial" panose="020B0604020202020204" pitchFamily="34" charset="0"/>
                <a:cs typeface="Arial" panose="020B0604020202020204" pitchFamily="34" charset="0"/>
              </a:rPr>
              <a:t>2.4. Realschulbildungsgang/Realschulabschluss</a:t>
            </a:r>
            <a:endParaRPr lang="de-DE" sz="2800" b="1" dirty="0">
              <a:latin typeface="Arial" panose="020B0604020202020204" pitchFamily="34" charset="0"/>
              <a:cs typeface="Arial" panose="020B0604020202020204" pitchFamily="34" charset="0"/>
            </a:endParaRPr>
          </a:p>
        </p:txBody>
      </p:sp>
      <p:sp>
        <p:nvSpPr>
          <p:cNvPr id="3" name="Rechteck 2"/>
          <p:cNvSpPr/>
          <p:nvPr/>
        </p:nvSpPr>
        <p:spPr>
          <a:xfrm>
            <a:off x="683568" y="1484784"/>
            <a:ext cx="7848872" cy="4524315"/>
          </a:xfrm>
          <a:prstGeom prst="rect">
            <a:avLst/>
          </a:prstGeom>
        </p:spPr>
        <p:txBody>
          <a:bodyPr wrap="square">
            <a:spAutoFit/>
          </a:bodyPr>
          <a:lstStyle/>
          <a:p>
            <a:pPr lvl="0"/>
            <a:r>
              <a:rPr lang="de-DE" sz="2400" dirty="0">
                <a:solidFill>
                  <a:prstClr val="black"/>
                </a:solidFill>
                <a:latin typeface="Arial" panose="020B0604020202020204" pitchFamily="34" charset="0"/>
                <a:cs typeface="Arial" panose="020B0604020202020204" pitchFamily="34" charset="0"/>
              </a:rPr>
              <a:t>Schulabschluss nach Klasse </a:t>
            </a:r>
            <a:r>
              <a:rPr lang="de-DE" sz="2400" dirty="0" smtClean="0">
                <a:solidFill>
                  <a:prstClr val="black"/>
                </a:solidFill>
                <a:latin typeface="Arial" panose="020B0604020202020204" pitchFamily="34" charset="0"/>
                <a:cs typeface="Arial" panose="020B0604020202020204" pitchFamily="34" charset="0"/>
              </a:rPr>
              <a:t>10</a:t>
            </a:r>
            <a:endParaRPr lang="de-DE" sz="2400" dirty="0">
              <a:solidFill>
                <a:prstClr val="black"/>
              </a:solidFill>
              <a:latin typeface="Arial" panose="020B0604020202020204" pitchFamily="34" charset="0"/>
              <a:cs typeface="Arial" panose="020B0604020202020204" pitchFamily="34" charset="0"/>
            </a:endParaRPr>
          </a:p>
          <a:p>
            <a:pPr lvl="0"/>
            <a:endParaRPr lang="de-DE" sz="2400" dirty="0">
              <a:solidFill>
                <a:prstClr val="black"/>
              </a:solidFill>
              <a:latin typeface="Arial" panose="020B0604020202020204" pitchFamily="34" charset="0"/>
              <a:cs typeface="Arial" panose="020B0604020202020204" pitchFamily="34" charset="0"/>
            </a:endParaRPr>
          </a:p>
          <a:p>
            <a:pPr lvl="0"/>
            <a:r>
              <a:rPr lang="de-DE" sz="2400" dirty="0">
                <a:solidFill>
                  <a:prstClr val="black"/>
                </a:solidFill>
                <a:latin typeface="Arial" panose="020B0604020202020204" pitchFamily="34" charset="0"/>
                <a:cs typeface="Arial" panose="020B0604020202020204" pitchFamily="34" charset="0"/>
              </a:rPr>
              <a:t>Differenzierung in den Fächern Deutsch, Mathe, </a:t>
            </a:r>
          </a:p>
          <a:p>
            <a:pPr lvl="0"/>
            <a:r>
              <a:rPr lang="de-DE" sz="2400" dirty="0">
                <a:solidFill>
                  <a:prstClr val="black"/>
                </a:solidFill>
                <a:latin typeface="Arial" panose="020B0604020202020204" pitchFamily="34" charset="0"/>
                <a:cs typeface="Arial" panose="020B0604020202020204" pitchFamily="34" charset="0"/>
              </a:rPr>
              <a:t>Englisch, Physik, Chemie</a:t>
            </a:r>
          </a:p>
          <a:p>
            <a:pPr lvl="0"/>
            <a:endParaRPr lang="de-DE" sz="2400" dirty="0">
              <a:solidFill>
                <a:prstClr val="black"/>
              </a:solidFill>
              <a:latin typeface="Arial" panose="020B0604020202020204" pitchFamily="34" charset="0"/>
              <a:cs typeface="Arial" panose="020B0604020202020204" pitchFamily="34" charset="0"/>
            </a:endParaRPr>
          </a:p>
          <a:p>
            <a:pPr lvl="0"/>
            <a:r>
              <a:rPr lang="de-DE" sz="2400" dirty="0">
                <a:solidFill>
                  <a:prstClr val="black"/>
                </a:solidFill>
                <a:latin typeface="Arial" panose="020B0604020202020204" pitchFamily="34" charset="0"/>
                <a:cs typeface="Arial" panose="020B0604020202020204" pitchFamily="34" charset="0"/>
              </a:rPr>
              <a:t>Erwerb des </a:t>
            </a:r>
            <a:r>
              <a:rPr lang="de-DE" sz="2400" dirty="0" smtClean="0">
                <a:solidFill>
                  <a:prstClr val="black"/>
                </a:solidFill>
                <a:latin typeface="Arial" panose="020B0604020202020204" pitchFamily="34" charset="0"/>
                <a:cs typeface="Arial" panose="020B0604020202020204" pitchFamily="34" charset="0"/>
              </a:rPr>
              <a:t>RS- </a:t>
            </a:r>
            <a:r>
              <a:rPr lang="de-DE" sz="2400" dirty="0">
                <a:solidFill>
                  <a:prstClr val="black"/>
                </a:solidFill>
                <a:latin typeface="Arial" panose="020B0604020202020204" pitchFamily="34" charset="0"/>
                <a:cs typeface="Arial" panose="020B0604020202020204" pitchFamily="34" charset="0"/>
              </a:rPr>
              <a:t>Abschlusses bei mindestens </a:t>
            </a:r>
          </a:p>
          <a:p>
            <a:pPr lvl="0"/>
            <a:r>
              <a:rPr lang="de-DE" sz="2400" dirty="0">
                <a:solidFill>
                  <a:prstClr val="black"/>
                </a:solidFill>
                <a:latin typeface="Arial" panose="020B0604020202020204" pitchFamily="34" charset="0"/>
                <a:cs typeface="Arial" panose="020B0604020202020204" pitchFamily="34" charset="0"/>
              </a:rPr>
              <a:t>ausreichenden Leistungen</a:t>
            </a:r>
          </a:p>
          <a:p>
            <a:pPr lvl="0"/>
            <a:endParaRPr lang="de-DE" sz="2400" dirty="0">
              <a:solidFill>
                <a:prstClr val="black"/>
              </a:solidFill>
              <a:latin typeface="Arial" panose="020B0604020202020204" pitchFamily="34" charset="0"/>
              <a:cs typeface="Arial" panose="020B0604020202020204" pitchFamily="34" charset="0"/>
            </a:endParaRPr>
          </a:p>
          <a:p>
            <a:pPr lvl="0"/>
            <a:r>
              <a:rPr lang="de-DE" sz="2400" dirty="0">
                <a:solidFill>
                  <a:prstClr val="black"/>
                </a:solidFill>
                <a:latin typeface="Arial" panose="020B0604020202020204" pitchFamily="34" charset="0"/>
                <a:cs typeface="Arial" panose="020B0604020202020204" pitchFamily="34" charset="0"/>
              </a:rPr>
              <a:t>Prüfungen Ende Klasse </a:t>
            </a:r>
            <a:r>
              <a:rPr lang="de-DE" sz="2400" dirty="0" smtClean="0">
                <a:solidFill>
                  <a:prstClr val="black"/>
                </a:solidFill>
                <a:latin typeface="Arial" panose="020B0604020202020204" pitchFamily="34" charset="0"/>
                <a:cs typeface="Arial" panose="020B0604020202020204" pitchFamily="34" charset="0"/>
              </a:rPr>
              <a:t>10 </a:t>
            </a:r>
            <a:r>
              <a:rPr lang="de-DE" sz="2400" dirty="0">
                <a:solidFill>
                  <a:prstClr val="black"/>
                </a:solidFill>
                <a:latin typeface="Arial" panose="020B0604020202020204" pitchFamily="34" charset="0"/>
                <a:cs typeface="Arial" panose="020B0604020202020204" pitchFamily="34" charset="0"/>
              </a:rPr>
              <a:t>in Deutsch, Mathe, </a:t>
            </a:r>
          </a:p>
          <a:p>
            <a:pPr lvl="0"/>
            <a:r>
              <a:rPr lang="de-DE" sz="2400" dirty="0">
                <a:solidFill>
                  <a:prstClr val="black"/>
                </a:solidFill>
                <a:latin typeface="Arial" panose="020B0604020202020204" pitchFamily="34" charset="0"/>
                <a:cs typeface="Arial" panose="020B0604020202020204" pitchFamily="34" charset="0"/>
              </a:rPr>
              <a:t>Englisch (mündlich/schriftlich</a:t>
            </a:r>
            <a:r>
              <a:rPr lang="de-DE" sz="2400" dirty="0" smtClean="0">
                <a:solidFill>
                  <a:prstClr val="black"/>
                </a:solidFill>
                <a:latin typeface="Arial" panose="020B0604020202020204" pitchFamily="34" charset="0"/>
                <a:cs typeface="Arial" panose="020B0604020202020204" pitchFamily="34" charset="0"/>
              </a:rPr>
              <a:t>), Naturwissenschaft (Bio, Physik oder Chemie) </a:t>
            </a:r>
            <a:r>
              <a:rPr lang="de-DE" sz="2400" dirty="0">
                <a:solidFill>
                  <a:prstClr val="black"/>
                </a:solidFill>
                <a:latin typeface="Arial" panose="020B0604020202020204" pitchFamily="34" charset="0"/>
                <a:cs typeface="Arial" panose="020B0604020202020204" pitchFamily="34" charset="0"/>
              </a:rPr>
              <a:t>und </a:t>
            </a:r>
            <a:r>
              <a:rPr lang="de-DE" sz="2400" dirty="0" smtClean="0">
                <a:solidFill>
                  <a:prstClr val="black"/>
                </a:solidFill>
                <a:latin typeface="Arial" panose="020B0604020202020204" pitchFamily="34" charset="0"/>
                <a:cs typeface="Arial" panose="020B0604020202020204" pitchFamily="34" charset="0"/>
              </a:rPr>
              <a:t>einem weiteren </a:t>
            </a:r>
            <a:endParaRPr lang="de-DE" sz="2400" dirty="0">
              <a:solidFill>
                <a:prstClr val="black"/>
              </a:solidFill>
              <a:latin typeface="Arial" panose="020B0604020202020204" pitchFamily="34" charset="0"/>
              <a:cs typeface="Arial" panose="020B0604020202020204" pitchFamily="34" charset="0"/>
            </a:endParaRPr>
          </a:p>
          <a:p>
            <a:pPr lvl="0"/>
            <a:r>
              <a:rPr lang="de-DE" sz="2400" dirty="0" smtClean="0">
                <a:solidFill>
                  <a:prstClr val="black"/>
                </a:solidFill>
                <a:latin typeface="Arial" panose="020B0604020202020204" pitchFamily="34" charset="0"/>
                <a:cs typeface="Arial" panose="020B0604020202020204" pitchFamily="34" charset="0"/>
              </a:rPr>
              <a:t>Fach mündlich  </a:t>
            </a:r>
            <a:endParaRPr lang="de-DE" sz="24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42080065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39552" y="404664"/>
            <a:ext cx="8176469" cy="830997"/>
          </a:xfrm>
          <a:prstGeom prst="rect">
            <a:avLst/>
          </a:prstGeom>
          <a:noFill/>
        </p:spPr>
        <p:txBody>
          <a:bodyPr wrap="none" rtlCol="0">
            <a:spAutoFit/>
          </a:bodyPr>
          <a:lstStyle/>
          <a:p>
            <a:r>
              <a:rPr lang="de-DE" sz="2400" b="1" dirty="0" smtClean="0">
                <a:latin typeface="Arial" panose="020B0604020202020204" pitchFamily="34" charset="0"/>
                <a:cs typeface="Arial" panose="020B0604020202020204" pitchFamily="34" charset="0"/>
              </a:rPr>
              <a:t>2.5.  Wechsel des Bildungsganges in Klasse 7 oder 8? </a:t>
            </a:r>
          </a:p>
          <a:p>
            <a:r>
              <a:rPr lang="de-DE" sz="2400" b="1" dirty="0" smtClean="0">
                <a:latin typeface="Arial" panose="020B0604020202020204" pitchFamily="34" charset="0"/>
                <a:cs typeface="Arial" panose="020B0604020202020204" pitchFamily="34" charset="0"/>
              </a:rPr>
              <a:t>Auch das ist möglich!</a:t>
            </a:r>
            <a:endParaRPr lang="de-DE" sz="2400" b="1" dirty="0">
              <a:latin typeface="Arial" panose="020B0604020202020204" pitchFamily="34" charset="0"/>
              <a:cs typeface="Arial" panose="020B0604020202020204" pitchFamily="34" charset="0"/>
            </a:endParaRPr>
          </a:p>
        </p:txBody>
      </p:sp>
      <p:sp>
        <p:nvSpPr>
          <p:cNvPr id="3" name="Textfeld 2"/>
          <p:cNvSpPr txBox="1"/>
          <p:nvPr/>
        </p:nvSpPr>
        <p:spPr>
          <a:xfrm>
            <a:off x="338038" y="1428736"/>
            <a:ext cx="8119983" cy="4401205"/>
          </a:xfrm>
          <a:prstGeom prst="rect">
            <a:avLst/>
          </a:prstGeom>
          <a:noFill/>
        </p:spPr>
        <p:txBody>
          <a:bodyPr wrap="square" rtlCol="0">
            <a:spAutoFit/>
          </a:bodyPr>
          <a:lstStyle/>
          <a:p>
            <a:r>
              <a:rPr lang="de-DE" sz="2000" b="1" dirty="0">
                <a:latin typeface="Arial" panose="020B0604020202020204" pitchFamily="34" charset="0"/>
                <a:cs typeface="Arial" panose="020B0604020202020204" pitchFamily="34" charset="0"/>
              </a:rPr>
              <a:t>§ </a:t>
            </a:r>
            <a:r>
              <a:rPr lang="de-DE" sz="2000" b="1" dirty="0" smtClean="0">
                <a:latin typeface="Arial" panose="020B0604020202020204" pitchFamily="34" charset="0"/>
                <a:cs typeface="Arial" panose="020B0604020202020204" pitchFamily="34" charset="0"/>
              </a:rPr>
              <a:t>4, Abs. 1,3 (SOOSA)</a:t>
            </a:r>
            <a:r>
              <a:rPr lang="de-DE" sz="2000" b="1" dirty="0">
                <a:latin typeface="Arial" panose="020B0604020202020204" pitchFamily="34" charset="0"/>
                <a:cs typeface="Arial" panose="020B0604020202020204" pitchFamily="34" charset="0"/>
              </a:rPr>
              <a:t/>
            </a:r>
            <a:br>
              <a:rPr lang="de-DE" sz="2000" b="1" dirty="0">
                <a:latin typeface="Arial" panose="020B0604020202020204" pitchFamily="34" charset="0"/>
                <a:cs typeface="Arial" panose="020B0604020202020204" pitchFamily="34" charset="0"/>
              </a:rPr>
            </a:br>
            <a:r>
              <a:rPr lang="de-DE" sz="2000" b="1" dirty="0">
                <a:latin typeface="Arial" panose="020B0604020202020204" pitchFamily="34" charset="0"/>
                <a:cs typeface="Arial" panose="020B0604020202020204" pitchFamily="34" charset="0"/>
              </a:rPr>
              <a:t>Wechsel des Bildungsganges</a:t>
            </a:r>
          </a:p>
          <a:p>
            <a:r>
              <a:rPr lang="de-DE" sz="2000" dirty="0">
                <a:latin typeface="Arial" panose="020B0604020202020204" pitchFamily="34" charset="0"/>
                <a:cs typeface="Arial" panose="020B0604020202020204" pitchFamily="34" charset="0"/>
              </a:rPr>
              <a:t>(1) Nach der Klassenstufe 7 oder 8 kann auf Antrag der Eltern ein Wechsel des Bildungsganges erfolgen, wenn die Klassenkonferenz dies beschließt und die bisher gezeigten Leistungen und die voraussichtliche Leistungsentwicklung des Schülers dies rechtfertigen. </a:t>
            </a:r>
            <a:r>
              <a:rPr lang="de-DE" sz="2000" dirty="0" smtClean="0">
                <a:latin typeface="Arial" panose="020B0604020202020204" pitchFamily="34" charset="0"/>
                <a:cs typeface="Arial" panose="020B0604020202020204" pitchFamily="34" charset="0"/>
              </a:rPr>
              <a:t> </a:t>
            </a:r>
            <a:endParaRPr lang="de-DE" sz="2000" dirty="0">
              <a:latin typeface="Arial" panose="020B0604020202020204" pitchFamily="34" charset="0"/>
              <a:cs typeface="Arial" panose="020B0604020202020204" pitchFamily="34" charset="0"/>
            </a:endParaRPr>
          </a:p>
          <a:p>
            <a:r>
              <a:rPr lang="de-DE" sz="2000" dirty="0" smtClean="0">
                <a:latin typeface="Arial" panose="020B0604020202020204" pitchFamily="34" charset="0"/>
                <a:cs typeface="Arial" panose="020B0604020202020204" pitchFamily="34" charset="0"/>
              </a:rPr>
              <a:t> </a:t>
            </a:r>
            <a:endParaRPr lang="de-DE" sz="2000" dirty="0">
              <a:latin typeface="Arial" panose="020B0604020202020204" pitchFamily="34" charset="0"/>
              <a:cs typeface="Arial" panose="020B0604020202020204" pitchFamily="34" charset="0"/>
            </a:endParaRPr>
          </a:p>
          <a:p>
            <a:r>
              <a:rPr lang="de-DE" sz="2000" dirty="0">
                <a:latin typeface="Arial" panose="020B0604020202020204" pitchFamily="34" charset="0"/>
                <a:cs typeface="Arial" panose="020B0604020202020204" pitchFamily="34" charset="0"/>
              </a:rPr>
              <a:t>(3) Können Schüler, die den Realschulbildungsgang besucht haben, nicht in die nächsthöhere Klassenstufe versetzt werden, kann die Klassenkonferenz entscheiden, dass sie in die nächsthöhere Klassenstufe des Hauptschulbildungsganges überwechseln, wenn die Nichtversetzung auf mangelhaften Leistungen in den Differenzierungsfächern beruht und keines dieser Fächer mit „ungenügend“ bewertet wurde. </a:t>
            </a:r>
          </a:p>
        </p:txBody>
      </p:sp>
    </p:spTree>
    <p:extLst>
      <p:ext uri="{BB962C8B-B14F-4D97-AF65-F5344CB8AC3E}">
        <p14:creationId xmlns="" xmlns:p14="http://schemas.microsoft.com/office/powerpoint/2010/main" val="5400564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214414" y="571480"/>
            <a:ext cx="4929222" cy="584775"/>
          </a:xfrm>
          <a:prstGeom prst="rect">
            <a:avLst/>
          </a:prstGeom>
          <a:noFill/>
        </p:spPr>
        <p:txBody>
          <a:bodyPr wrap="square" rtlCol="0">
            <a:spAutoFit/>
          </a:bodyPr>
          <a:lstStyle/>
          <a:p>
            <a:r>
              <a:rPr lang="de-DE" sz="3200" b="1" dirty="0" smtClean="0">
                <a:latin typeface="Arial" pitchFamily="34" charset="0"/>
                <a:cs typeface="Arial" pitchFamily="34" charset="0"/>
              </a:rPr>
              <a:t>2.6. Zeitlicher Ablauf</a:t>
            </a:r>
            <a:endParaRPr lang="de-DE" sz="3200" b="1" dirty="0">
              <a:latin typeface="Arial" pitchFamily="34" charset="0"/>
              <a:cs typeface="Arial" pitchFamily="34" charset="0"/>
            </a:endParaRPr>
          </a:p>
        </p:txBody>
      </p:sp>
      <p:sp>
        <p:nvSpPr>
          <p:cNvPr id="3" name="Textfeld 2"/>
          <p:cNvSpPr txBox="1"/>
          <p:nvPr/>
        </p:nvSpPr>
        <p:spPr>
          <a:xfrm>
            <a:off x="1000100" y="1285860"/>
            <a:ext cx="4592924" cy="461665"/>
          </a:xfrm>
          <a:prstGeom prst="rect">
            <a:avLst/>
          </a:prstGeom>
          <a:noFill/>
        </p:spPr>
        <p:txBody>
          <a:bodyPr wrap="none" rtlCol="0">
            <a:spAutoFit/>
          </a:bodyPr>
          <a:lstStyle/>
          <a:p>
            <a:r>
              <a:rPr lang="de-DE" sz="2400" b="1" dirty="0" smtClean="0">
                <a:latin typeface="Arial" pitchFamily="34" charset="0"/>
                <a:cs typeface="Arial" pitchFamily="34" charset="0"/>
              </a:rPr>
              <a:t>1. Bildungsgangwahl Klasse 6</a:t>
            </a:r>
            <a:endParaRPr lang="de-DE" sz="2400" b="1" dirty="0">
              <a:latin typeface="Arial" pitchFamily="34" charset="0"/>
              <a:cs typeface="Arial" pitchFamily="34" charset="0"/>
            </a:endParaRPr>
          </a:p>
        </p:txBody>
      </p:sp>
      <p:sp>
        <p:nvSpPr>
          <p:cNvPr id="6" name="Textfeld 5"/>
          <p:cNvSpPr txBox="1"/>
          <p:nvPr/>
        </p:nvSpPr>
        <p:spPr>
          <a:xfrm>
            <a:off x="571472" y="2000240"/>
            <a:ext cx="8215370" cy="4524315"/>
          </a:xfrm>
          <a:prstGeom prst="rect">
            <a:avLst/>
          </a:prstGeom>
          <a:noFill/>
        </p:spPr>
        <p:txBody>
          <a:bodyPr wrap="square" rtlCol="0">
            <a:spAutoFit/>
          </a:bodyPr>
          <a:lstStyle/>
          <a:p>
            <a:pPr>
              <a:buFont typeface="Wingdings" pitchFamily="2" charset="2"/>
              <a:buChar char="Ø"/>
            </a:pPr>
            <a:r>
              <a:rPr lang="de-DE" sz="2000" dirty="0" smtClean="0">
                <a:latin typeface="Arial" pitchFamily="34" charset="0"/>
                <a:cs typeface="Arial" pitchFamily="34" charset="0"/>
              </a:rPr>
              <a:t>Dez.2021-Ende Jan. 2022	Elterngespräche </a:t>
            </a:r>
            <a:r>
              <a:rPr lang="de-DE" sz="2000" dirty="0" smtClean="0">
                <a:latin typeface="Arial" pitchFamily="34" charset="0"/>
                <a:cs typeface="Arial" pitchFamily="34" charset="0"/>
              </a:rPr>
              <a:t>(für zukünftige 					Hauptschüler) mit </a:t>
            </a:r>
            <a:r>
              <a:rPr lang="de-DE" sz="2000" dirty="0" smtClean="0">
                <a:latin typeface="Arial" pitchFamily="34" charset="0"/>
                <a:cs typeface="Arial" pitchFamily="34" charset="0"/>
              </a:rPr>
              <a:t>Klassenleiter, </a:t>
            </a:r>
            <a:r>
              <a:rPr lang="de-DE" sz="2000" dirty="0" smtClean="0">
                <a:latin typeface="Arial" pitchFamily="34" charset="0"/>
                <a:cs typeface="Arial" pitchFamily="34" charset="0"/>
              </a:rPr>
              <a:t>					weitere Lehrer bei Bedarf	</a:t>
            </a:r>
          </a:p>
          <a:p>
            <a:pPr>
              <a:buFont typeface="Wingdings" pitchFamily="2" charset="2"/>
              <a:buChar char="Ø"/>
            </a:pPr>
            <a:r>
              <a:rPr lang="de-DE" sz="2000" dirty="0" smtClean="0">
                <a:latin typeface="Arial" pitchFamily="34" charset="0"/>
                <a:cs typeface="Arial" pitchFamily="34" charset="0"/>
              </a:rPr>
              <a:t>11.02.2022</a:t>
            </a:r>
            <a:r>
              <a:rPr lang="de-DE" sz="2000" dirty="0" smtClean="0">
                <a:latin typeface="Arial" pitchFamily="34" charset="0"/>
                <a:cs typeface="Arial" pitchFamily="34" charset="0"/>
              </a:rPr>
              <a:t>			Schüler erhalten Antragsformular				</a:t>
            </a:r>
            <a:r>
              <a:rPr lang="de-DE" sz="2000" dirty="0" smtClean="0">
                <a:latin typeface="Arial" pitchFamily="34" charset="0"/>
                <a:cs typeface="Arial" pitchFamily="34" charset="0"/>
              </a:rPr>
              <a:t>Bildungsgangwahl</a:t>
            </a:r>
          </a:p>
          <a:p>
            <a:pPr>
              <a:buFont typeface="Wingdings" pitchFamily="2" charset="2"/>
              <a:buChar char="Ø"/>
            </a:pPr>
            <a:r>
              <a:rPr lang="de-DE" sz="2000" dirty="0" smtClean="0">
                <a:latin typeface="Arial" pitchFamily="34" charset="0"/>
                <a:cs typeface="Arial" pitchFamily="34" charset="0"/>
              </a:rPr>
              <a:t>bis 04.03.2022</a:t>
            </a:r>
            <a:r>
              <a:rPr lang="de-DE" sz="2000" dirty="0" smtClean="0">
                <a:latin typeface="Arial" pitchFamily="34" charset="0"/>
                <a:cs typeface="Arial" pitchFamily="34" charset="0"/>
              </a:rPr>
              <a:t>		Abgabe des Antragsformulars</a:t>
            </a:r>
          </a:p>
          <a:p>
            <a:pPr>
              <a:buFont typeface="Wingdings" pitchFamily="2" charset="2"/>
              <a:buChar char="Ø"/>
            </a:pPr>
            <a:r>
              <a:rPr lang="de-DE" sz="2000" dirty="0" smtClean="0">
                <a:latin typeface="Arial" pitchFamily="34" charset="0"/>
                <a:cs typeface="Arial" pitchFamily="34" charset="0"/>
              </a:rPr>
              <a:t>11.03.2022	</a:t>
            </a:r>
            <a:r>
              <a:rPr lang="de-DE" sz="2000" dirty="0" smtClean="0">
                <a:latin typeface="Arial" pitchFamily="34" charset="0"/>
                <a:cs typeface="Arial" pitchFamily="34" charset="0"/>
              </a:rPr>
              <a:t>		Bildungsgangentscheidung und 					schriftliche Mitteilung an Eltern </a:t>
            </a:r>
          </a:p>
          <a:p>
            <a:pPr>
              <a:buFont typeface="Wingdings" pitchFamily="2" charset="2"/>
              <a:buChar char="Ø"/>
            </a:pPr>
            <a:r>
              <a:rPr lang="de-DE" sz="2000" dirty="0" smtClean="0">
                <a:latin typeface="Arial" pitchFamily="34" charset="0"/>
                <a:cs typeface="Arial" pitchFamily="34" charset="0"/>
              </a:rPr>
              <a:t>WICHTIG!</a:t>
            </a:r>
            <a:r>
              <a:rPr lang="de-DE" sz="2000" dirty="0" smtClean="0">
                <a:latin typeface="Arial" pitchFamily="34" charset="0"/>
                <a:cs typeface="Arial" pitchFamily="34" charset="0"/>
              </a:rPr>
              <a:t>			4 Wochen Widerspruchsfrist!</a:t>
            </a:r>
          </a:p>
          <a:p>
            <a:pPr>
              <a:buFont typeface="Wingdings" pitchFamily="2" charset="2"/>
              <a:buChar char="Ø"/>
            </a:pPr>
            <a:r>
              <a:rPr lang="de-DE" sz="2000" dirty="0" smtClean="0">
                <a:latin typeface="Arial" pitchFamily="34" charset="0"/>
                <a:cs typeface="Arial" pitchFamily="34" charset="0"/>
              </a:rPr>
              <a:t>bis </a:t>
            </a:r>
            <a:r>
              <a:rPr lang="de-DE" sz="2000" dirty="0" smtClean="0">
                <a:latin typeface="Arial" pitchFamily="34" charset="0"/>
                <a:cs typeface="Arial" pitchFamily="34" charset="0"/>
              </a:rPr>
              <a:t>01.07.2022</a:t>
            </a:r>
            <a:r>
              <a:rPr lang="de-DE" sz="2000" dirty="0" smtClean="0">
                <a:latin typeface="Arial" pitchFamily="34" charset="0"/>
                <a:cs typeface="Arial" pitchFamily="34" charset="0"/>
              </a:rPr>
              <a:t>		endgültige Entscheidung HS/RS (nach 				eingegangenem Widerspruch) </a:t>
            </a:r>
            <a:r>
              <a:rPr lang="de-DE" sz="2000" dirty="0" smtClean="0">
                <a:latin typeface="Arial" pitchFamily="34" charset="0"/>
                <a:cs typeface="Arial" pitchFamily="34" charset="0"/>
              </a:rPr>
              <a:t>und 				Mitteilung an Eltern</a:t>
            </a:r>
            <a:r>
              <a:rPr lang="de-DE" sz="2000" dirty="0" smtClean="0">
                <a:latin typeface="Arial" pitchFamily="34" charset="0"/>
                <a:cs typeface="Arial" pitchFamily="34" charset="0"/>
              </a:rPr>
              <a:t>	</a:t>
            </a:r>
          </a:p>
          <a:p>
            <a:pPr>
              <a:buFont typeface="Wingdings" pitchFamily="2" charset="2"/>
              <a:buChar char="Ø"/>
            </a:pPr>
            <a:endParaRPr lang="de-DE" sz="2400" dirty="0" smtClean="0">
              <a:latin typeface="Arial" pitchFamily="34" charset="0"/>
              <a:cs typeface="Arial" pitchFamily="34" charset="0"/>
            </a:endParaRPr>
          </a:p>
          <a:p>
            <a:pPr lvl="6">
              <a:buFont typeface="Wingdings" pitchFamily="2" charset="2"/>
              <a:buChar char="Ø"/>
            </a:pPr>
            <a:endParaRPr lang="de-DE"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1000100" y="642918"/>
            <a:ext cx="2621230" cy="646331"/>
          </a:xfrm>
          <a:prstGeom prst="rect">
            <a:avLst/>
          </a:prstGeom>
          <a:noFill/>
        </p:spPr>
        <p:txBody>
          <a:bodyPr wrap="none" rtlCol="0">
            <a:spAutoFit/>
          </a:bodyPr>
          <a:lstStyle/>
          <a:p>
            <a:r>
              <a:rPr lang="de-DE" sz="3600" b="1" dirty="0" smtClean="0">
                <a:latin typeface="Arial" pitchFamily="34" charset="0"/>
                <a:cs typeface="Arial" pitchFamily="34" charset="0"/>
              </a:rPr>
              <a:t>Gliederung</a:t>
            </a:r>
            <a:endParaRPr lang="de-DE" sz="3600" b="1" dirty="0">
              <a:latin typeface="Arial" pitchFamily="34" charset="0"/>
              <a:cs typeface="Arial" pitchFamily="34" charset="0"/>
            </a:endParaRPr>
          </a:p>
        </p:txBody>
      </p:sp>
      <p:sp>
        <p:nvSpPr>
          <p:cNvPr id="6" name="Textfeld 5"/>
          <p:cNvSpPr txBox="1"/>
          <p:nvPr/>
        </p:nvSpPr>
        <p:spPr>
          <a:xfrm>
            <a:off x="500034" y="1928802"/>
            <a:ext cx="7858180" cy="2677656"/>
          </a:xfrm>
          <a:prstGeom prst="rect">
            <a:avLst/>
          </a:prstGeom>
          <a:noFill/>
        </p:spPr>
        <p:txBody>
          <a:bodyPr wrap="square" rtlCol="0">
            <a:spAutoFit/>
          </a:bodyPr>
          <a:lstStyle/>
          <a:p>
            <a:pPr marL="342900" indent="-342900">
              <a:buAutoNum type="arabicPeriod"/>
            </a:pPr>
            <a:endParaRPr lang="de-DE" sz="2800" dirty="0" smtClean="0">
              <a:latin typeface="Arial" pitchFamily="34" charset="0"/>
              <a:cs typeface="Arial" pitchFamily="34" charset="0"/>
            </a:endParaRPr>
          </a:p>
          <a:p>
            <a:pPr marL="342900" indent="-342900">
              <a:buAutoNum type="arabicPeriod"/>
            </a:pPr>
            <a:r>
              <a:rPr lang="de-DE" sz="2800" dirty="0" smtClean="0">
                <a:latin typeface="Arial" pitchFamily="34" charset="0"/>
                <a:cs typeface="Arial" pitchFamily="34" charset="0"/>
              </a:rPr>
              <a:t>Bildungsempfehlung/ Bildungsgänge/ Schulabschlüsse an der Oberschule (Klassen 5 und 6)</a:t>
            </a:r>
          </a:p>
          <a:p>
            <a:pPr marL="342900" indent="-342900">
              <a:buAutoNum type="arabicPeriod"/>
            </a:pPr>
            <a:endParaRPr lang="de-DE" sz="2800" dirty="0">
              <a:latin typeface="Arial" pitchFamily="34" charset="0"/>
              <a:cs typeface="Arial" pitchFamily="34" charset="0"/>
            </a:endParaRPr>
          </a:p>
          <a:p>
            <a:pPr marL="342900" indent="-342900">
              <a:buAutoNum type="arabicPeriod"/>
            </a:pPr>
            <a:endParaRPr lang="de-DE"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714348" y="714356"/>
            <a:ext cx="7498078" cy="461665"/>
          </a:xfrm>
          <a:prstGeom prst="rect">
            <a:avLst/>
          </a:prstGeom>
          <a:noFill/>
        </p:spPr>
        <p:txBody>
          <a:bodyPr wrap="none" rtlCol="0">
            <a:spAutoFit/>
          </a:bodyPr>
          <a:lstStyle/>
          <a:p>
            <a:r>
              <a:rPr lang="de-DE" sz="2400" b="1" u="sng" dirty="0" smtClean="0">
                <a:latin typeface="Arial" pitchFamily="34" charset="0"/>
                <a:cs typeface="Arial" pitchFamily="34" charset="0"/>
              </a:rPr>
              <a:t>Wie weiter mit meinem Kind nach der Klasse 5/6?</a:t>
            </a:r>
            <a:endParaRPr lang="de-DE" sz="2400" b="1" u="sng" dirty="0">
              <a:latin typeface="Arial" pitchFamily="34" charset="0"/>
              <a:cs typeface="Arial" pitchFamily="34" charset="0"/>
            </a:endParaRPr>
          </a:p>
        </p:txBody>
      </p:sp>
      <p:sp>
        <p:nvSpPr>
          <p:cNvPr id="3" name="Textfeld 2"/>
          <p:cNvSpPr txBox="1"/>
          <p:nvPr/>
        </p:nvSpPr>
        <p:spPr>
          <a:xfrm>
            <a:off x="1142976" y="1857364"/>
            <a:ext cx="4060727" cy="461665"/>
          </a:xfrm>
          <a:prstGeom prst="rect">
            <a:avLst/>
          </a:prstGeom>
          <a:noFill/>
        </p:spPr>
        <p:txBody>
          <a:bodyPr wrap="none" rtlCol="0">
            <a:spAutoFit/>
          </a:bodyPr>
          <a:lstStyle/>
          <a:p>
            <a:r>
              <a:rPr lang="de-DE" sz="2400" b="1" dirty="0" smtClean="0">
                <a:latin typeface="Arial" pitchFamily="34" charset="0"/>
                <a:cs typeface="Arial" pitchFamily="34" charset="0"/>
              </a:rPr>
              <a:t>Hauptschulbildungsgang?</a:t>
            </a:r>
            <a:endParaRPr lang="de-DE" sz="2400" b="1" dirty="0">
              <a:latin typeface="Arial" pitchFamily="34" charset="0"/>
              <a:cs typeface="Arial" pitchFamily="34" charset="0"/>
            </a:endParaRPr>
          </a:p>
        </p:txBody>
      </p:sp>
      <p:sp>
        <p:nvSpPr>
          <p:cNvPr id="4" name="Textfeld 3"/>
          <p:cNvSpPr txBox="1"/>
          <p:nvPr/>
        </p:nvSpPr>
        <p:spPr>
          <a:xfrm rot="10800000" flipV="1">
            <a:off x="1285852" y="3571876"/>
            <a:ext cx="5214974" cy="461665"/>
          </a:xfrm>
          <a:prstGeom prst="rect">
            <a:avLst/>
          </a:prstGeom>
          <a:noFill/>
        </p:spPr>
        <p:txBody>
          <a:bodyPr wrap="square" rtlCol="0">
            <a:spAutoFit/>
          </a:bodyPr>
          <a:lstStyle/>
          <a:p>
            <a:r>
              <a:rPr lang="de-DE" sz="2400" b="1" dirty="0" smtClean="0">
                <a:latin typeface="Arial" pitchFamily="34" charset="0"/>
                <a:cs typeface="Arial" pitchFamily="34" charset="0"/>
              </a:rPr>
              <a:t>Realschulbildungsgang? </a:t>
            </a:r>
            <a:endParaRPr lang="de-DE" sz="2400" b="1" dirty="0">
              <a:latin typeface="Arial" pitchFamily="34" charset="0"/>
              <a:cs typeface="Arial" pitchFamily="34" charset="0"/>
            </a:endParaRPr>
          </a:p>
        </p:txBody>
      </p:sp>
      <p:sp>
        <p:nvSpPr>
          <p:cNvPr id="5" name="Textfeld 4"/>
          <p:cNvSpPr txBox="1"/>
          <p:nvPr/>
        </p:nvSpPr>
        <p:spPr>
          <a:xfrm rot="10800000" flipV="1">
            <a:off x="428594" y="5305588"/>
            <a:ext cx="6929487" cy="461665"/>
          </a:xfrm>
          <a:prstGeom prst="rect">
            <a:avLst/>
          </a:prstGeom>
          <a:noFill/>
        </p:spPr>
        <p:txBody>
          <a:bodyPr wrap="square" rtlCol="0">
            <a:spAutoFit/>
          </a:bodyPr>
          <a:lstStyle/>
          <a:p>
            <a:r>
              <a:rPr lang="de-DE" sz="2400" b="1" dirty="0" smtClean="0">
                <a:latin typeface="Arial" pitchFamily="34" charset="0"/>
                <a:cs typeface="Arial" pitchFamily="34" charset="0"/>
              </a:rPr>
              <a:t>Oder doch noch aufs Gymnasium?</a:t>
            </a:r>
            <a:endParaRPr lang="de-DE" sz="2400" b="1" dirty="0">
              <a:latin typeface="Arial" pitchFamily="34" charset="0"/>
              <a:cs typeface="Arial" pitchFamily="34" charset="0"/>
            </a:endParaRPr>
          </a:p>
        </p:txBody>
      </p:sp>
      <p:pic>
        <p:nvPicPr>
          <p:cNvPr id="7" name="Picture 4"/>
          <p:cNvPicPr>
            <a:picLocks noChangeAspect="1" noChangeArrowheads="1"/>
          </p:cNvPicPr>
          <p:nvPr/>
        </p:nvPicPr>
        <p:blipFill>
          <a:blip r:embed="rId2"/>
          <a:srcRect/>
          <a:stretch>
            <a:fillRect/>
          </a:stretch>
        </p:blipFill>
        <p:spPr>
          <a:xfrm>
            <a:off x="5214942" y="2714620"/>
            <a:ext cx="3432175" cy="2800356"/>
          </a:xfrm>
          <a:prstGeom prst="rect">
            <a:avLst/>
          </a:prstGeom>
          <a:noFill/>
        </p:spPr>
      </p:pic>
      <p:sp>
        <p:nvSpPr>
          <p:cNvPr id="9" name="AutoShape 5"/>
          <p:cNvSpPr>
            <a:spLocks noChangeArrowheads="1"/>
          </p:cNvSpPr>
          <p:nvPr/>
        </p:nvSpPr>
        <p:spPr bwMode="auto">
          <a:xfrm>
            <a:off x="6429388" y="1643050"/>
            <a:ext cx="1500198" cy="1428760"/>
          </a:xfrm>
          <a:prstGeom prst="cloudCallout">
            <a:avLst>
              <a:gd name="adj1" fmla="val -29903"/>
              <a:gd name="adj2" fmla="val 52912"/>
            </a:avLst>
          </a:prstGeom>
          <a:solidFill>
            <a:schemeClr val="accent1"/>
          </a:solidFill>
          <a:ln w="9525">
            <a:solidFill>
              <a:schemeClr val="tx1"/>
            </a:solidFill>
            <a:round/>
            <a:headEnd/>
            <a:tailEnd/>
          </a:ln>
        </p:spPr>
        <p:txBody>
          <a:bodyPr/>
          <a:lstStyle/>
          <a:p>
            <a:pPr algn="ctr"/>
            <a:endParaRPr lang="de-DE"/>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857224" y="692696"/>
            <a:ext cx="8215370" cy="1077218"/>
          </a:xfrm>
          <a:prstGeom prst="rect">
            <a:avLst/>
          </a:prstGeom>
          <a:noFill/>
        </p:spPr>
        <p:txBody>
          <a:bodyPr wrap="square" rtlCol="0">
            <a:spAutoFit/>
          </a:bodyPr>
          <a:lstStyle/>
          <a:p>
            <a:r>
              <a:rPr lang="de-DE" sz="3200" b="1" dirty="0" smtClean="0">
                <a:latin typeface="Arial" panose="020B0604020202020204" pitchFamily="34" charset="0"/>
                <a:cs typeface="Arial" panose="020B0604020202020204" pitchFamily="34" charset="0"/>
              </a:rPr>
              <a:t>2.Bildungsberatung (Klasse 5/6) und </a:t>
            </a:r>
          </a:p>
          <a:p>
            <a:r>
              <a:rPr lang="de-DE" sz="3200" b="1" dirty="0" smtClean="0">
                <a:latin typeface="Arial" panose="020B0604020202020204" pitchFamily="34" charset="0"/>
                <a:cs typeface="Arial" panose="020B0604020202020204" pitchFamily="34" charset="0"/>
              </a:rPr>
              <a:t>Wahl Bildungsgang (Klasse 6)</a:t>
            </a:r>
            <a:endParaRPr lang="de-DE" sz="3200" b="1" dirty="0">
              <a:latin typeface="Arial" panose="020B0604020202020204" pitchFamily="34" charset="0"/>
              <a:cs typeface="Arial" panose="020B0604020202020204" pitchFamily="34" charset="0"/>
            </a:endParaRPr>
          </a:p>
        </p:txBody>
      </p:sp>
      <p:sp>
        <p:nvSpPr>
          <p:cNvPr id="3" name="Textfeld 2"/>
          <p:cNvSpPr txBox="1"/>
          <p:nvPr/>
        </p:nvSpPr>
        <p:spPr>
          <a:xfrm>
            <a:off x="467544" y="2492896"/>
            <a:ext cx="4269117" cy="1938992"/>
          </a:xfrm>
          <a:prstGeom prst="rect">
            <a:avLst/>
          </a:prstGeom>
          <a:noFill/>
        </p:spPr>
        <p:txBody>
          <a:bodyPr wrap="none" rtlCol="0">
            <a:spAutoFit/>
          </a:bodyPr>
          <a:lstStyle/>
          <a:p>
            <a:pPr marL="457200" indent="-457200">
              <a:buAutoNum type="arabicPeriod"/>
            </a:pPr>
            <a:r>
              <a:rPr lang="de-DE" sz="2400" b="1" dirty="0" smtClean="0">
                <a:latin typeface="Arial" panose="020B0604020202020204" pitchFamily="34" charset="0"/>
                <a:cs typeface="Arial" panose="020B0604020202020204" pitchFamily="34" charset="0"/>
              </a:rPr>
              <a:t>Gesetzliche Grundlagen:</a:t>
            </a:r>
          </a:p>
          <a:p>
            <a:pPr marL="457200" indent="-457200">
              <a:buAutoNum type="arabicPeriod"/>
            </a:pPr>
            <a:endParaRPr lang="de-DE" sz="2400" b="1" dirty="0">
              <a:latin typeface="Arial" panose="020B0604020202020204" pitchFamily="34" charset="0"/>
              <a:cs typeface="Arial" panose="020B0604020202020204" pitchFamily="34" charset="0"/>
            </a:endParaRPr>
          </a:p>
          <a:p>
            <a:pPr marL="457200" indent="-457200">
              <a:buAutoNum type="arabicPeriod"/>
            </a:pPr>
            <a:endParaRPr lang="de-DE" sz="2400" b="1" dirty="0" smtClean="0">
              <a:latin typeface="Arial" panose="020B0604020202020204" pitchFamily="34" charset="0"/>
              <a:cs typeface="Arial" panose="020B0604020202020204" pitchFamily="34" charset="0"/>
            </a:endParaRPr>
          </a:p>
          <a:p>
            <a:pPr marL="457200" indent="-457200">
              <a:buAutoNum type="arabicPeriod"/>
            </a:pPr>
            <a:endParaRPr lang="de-DE" sz="2400" b="1" dirty="0">
              <a:latin typeface="Arial" panose="020B0604020202020204" pitchFamily="34" charset="0"/>
              <a:cs typeface="Arial" panose="020B0604020202020204" pitchFamily="34" charset="0"/>
            </a:endParaRPr>
          </a:p>
          <a:p>
            <a:pPr marL="457200" indent="-457200">
              <a:buAutoNum type="arabicPeriod"/>
            </a:pPr>
            <a:endParaRPr lang="de-DE" sz="2400" b="1" dirty="0">
              <a:latin typeface="Arial" panose="020B0604020202020204" pitchFamily="34" charset="0"/>
              <a:cs typeface="Arial" panose="020B0604020202020204" pitchFamily="34" charset="0"/>
            </a:endParaRPr>
          </a:p>
        </p:txBody>
      </p:sp>
      <p:sp>
        <p:nvSpPr>
          <p:cNvPr id="4" name="Textfeld 3"/>
          <p:cNvSpPr txBox="1"/>
          <p:nvPr/>
        </p:nvSpPr>
        <p:spPr>
          <a:xfrm>
            <a:off x="461859" y="3462392"/>
            <a:ext cx="7998573" cy="2554545"/>
          </a:xfrm>
          <a:prstGeom prst="rect">
            <a:avLst/>
          </a:prstGeom>
          <a:noFill/>
        </p:spPr>
        <p:txBody>
          <a:bodyPr wrap="square" rtlCol="0">
            <a:spAutoFit/>
          </a:bodyPr>
          <a:lstStyle/>
          <a:p>
            <a:r>
              <a:rPr lang="de-DE" sz="2000" dirty="0" smtClean="0">
                <a:latin typeface="Arial" panose="020B0604020202020204" pitchFamily="34" charset="0"/>
                <a:cs typeface="Arial" panose="020B0604020202020204" pitchFamily="34" charset="0"/>
              </a:rPr>
              <a:t>- Schulgesetz in der Fassung vom 27.09.2018- §17(1): Pflicht der Lehrer zur Beratung der Eltern hinsichtlich der Wahl des Bildungsgangs der Kinder</a:t>
            </a:r>
          </a:p>
          <a:p>
            <a:endParaRPr lang="de-DE" sz="2000" dirty="0">
              <a:latin typeface="Arial" panose="020B0604020202020204" pitchFamily="34" charset="0"/>
              <a:cs typeface="Arial" panose="020B0604020202020204" pitchFamily="34" charset="0"/>
            </a:endParaRPr>
          </a:p>
          <a:p>
            <a:r>
              <a:rPr lang="de-DE" sz="2000" dirty="0" smtClean="0">
                <a:latin typeface="Arial" panose="020B0604020202020204" pitchFamily="34" charset="0"/>
                <a:cs typeface="Arial" panose="020B0604020202020204" pitchFamily="34" charset="0"/>
              </a:rPr>
              <a:t>- Aktuelle Fassung der Schulordnung Ober- und Abendoberschulen (SOOSA) vom 07.05.2018, §3,§4,§7</a:t>
            </a:r>
          </a:p>
          <a:p>
            <a:endParaRPr lang="de-DE" sz="2000" dirty="0">
              <a:latin typeface="Arial" panose="020B0604020202020204" pitchFamily="34" charset="0"/>
              <a:cs typeface="Arial" panose="020B0604020202020204" pitchFamily="34" charset="0"/>
            </a:endParaRPr>
          </a:p>
          <a:p>
            <a:r>
              <a:rPr lang="de-DE" sz="2000" dirty="0" smtClean="0">
                <a:latin typeface="Arial" panose="020B0604020202020204" pitchFamily="34" charset="0"/>
                <a:cs typeface="Arial" panose="020B0604020202020204" pitchFamily="34" charset="0"/>
              </a:rPr>
              <a:t>- Verwaltungsvorschrift zum Schuljahresablauf </a:t>
            </a:r>
            <a:endParaRPr lang="de-DE" sz="20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9802449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714348" y="571480"/>
            <a:ext cx="7072362" cy="1200329"/>
          </a:xfrm>
          <a:prstGeom prst="rect">
            <a:avLst/>
          </a:prstGeom>
          <a:noFill/>
        </p:spPr>
        <p:txBody>
          <a:bodyPr wrap="square" rtlCol="0">
            <a:spAutoFit/>
          </a:bodyPr>
          <a:lstStyle/>
          <a:p>
            <a:r>
              <a:rPr lang="de-DE" sz="3600" b="1" dirty="0" smtClean="0">
                <a:latin typeface="Arial" pitchFamily="34" charset="0"/>
                <a:cs typeface="Arial" pitchFamily="34" charset="0"/>
              </a:rPr>
              <a:t>2.1. Bildungsempfehlung der OS</a:t>
            </a:r>
            <a:endParaRPr lang="de-DE" sz="3600" b="1" dirty="0">
              <a:latin typeface="Arial" pitchFamily="34" charset="0"/>
              <a:cs typeface="Arial" pitchFamily="34" charset="0"/>
            </a:endParaRPr>
          </a:p>
        </p:txBody>
      </p:sp>
      <p:sp>
        <p:nvSpPr>
          <p:cNvPr id="3" name="Textfeld 2"/>
          <p:cNvSpPr txBox="1"/>
          <p:nvPr/>
        </p:nvSpPr>
        <p:spPr>
          <a:xfrm>
            <a:off x="500034" y="1785926"/>
            <a:ext cx="8143932" cy="3416320"/>
          </a:xfrm>
          <a:prstGeom prst="rect">
            <a:avLst/>
          </a:prstGeom>
          <a:noFill/>
        </p:spPr>
        <p:txBody>
          <a:bodyPr wrap="square" rtlCol="0">
            <a:spAutoFit/>
          </a:bodyPr>
          <a:lstStyle/>
          <a:p>
            <a:pPr>
              <a:buFontTx/>
              <a:buChar char="-"/>
            </a:pPr>
            <a:r>
              <a:rPr lang="de-DE" sz="2400" dirty="0" smtClean="0">
                <a:latin typeface="Arial" pitchFamily="34" charset="0"/>
                <a:cs typeface="Arial" pitchFamily="34" charset="0"/>
              </a:rPr>
              <a:t>nötig für den Wechsel zum Gymnasium nach Kl. 5 oder 6</a:t>
            </a:r>
          </a:p>
          <a:p>
            <a:pPr>
              <a:buFontTx/>
              <a:buChar char="-"/>
            </a:pPr>
            <a:r>
              <a:rPr lang="de-DE" sz="2400" dirty="0" smtClean="0">
                <a:latin typeface="Arial" pitchFamily="34" charset="0"/>
                <a:cs typeface="Arial" pitchFamily="34" charset="0"/>
              </a:rPr>
              <a:t>Noten sowie Lern- und Arbeitsverhalten werden eingeschätzt</a:t>
            </a:r>
          </a:p>
          <a:p>
            <a:pPr>
              <a:buFontTx/>
              <a:buChar char="-"/>
            </a:pPr>
            <a:r>
              <a:rPr lang="de-DE" sz="2400" b="1" dirty="0" smtClean="0">
                <a:latin typeface="Arial" pitchFamily="34" charset="0"/>
                <a:cs typeface="Arial" pitchFamily="34" charset="0"/>
              </a:rPr>
              <a:t>Bedingung</a:t>
            </a:r>
            <a:r>
              <a:rPr lang="de-DE" sz="2400" dirty="0" smtClean="0">
                <a:latin typeface="Arial" pitchFamily="34" charset="0"/>
                <a:cs typeface="Arial" pitchFamily="34" charset="0"/>
              </a:rPr>
              <a:t>: Deutsch, Mathe, Englisch Ø 2,0 oder besser, keine  4 oder schlechter, Ø aller anderen Fächer besser als 2,5- entsprechendes Lern- und Arbeitsverhalten</a:t>
            </a:r>
          </a:p>
          <a:p>
            <a:pPr>
              <a:buFontTx/>
              <a:buChar char="-"/>
            </a:pPr>
            <a:endParaRPr lang="de-DE" sz="2400" dirty="0">
              <a:latin typeface="Arial" pitchFamily="34" charset="0"/>
              <a:cs typeface="Arial" pitchFamily="34" charset="0"/>
            </a:endParaRPr>
          </a:p>
          <a:p>
            <a:pPr>
              <a:buFontTx/>
              <a:buChar char="-"/>
            </a:pPr>
            <a:endParaRPr lang="de-DE" sz="2400" dirty="0" smtClean="0">
              <a:latin typeface="Arial" pitchFamily="34" charset="0"/>
              <a:cs typeface="Arial" pitchFamily="34" charset="0"/>
            </a:endParaRPr>
          </a:p>
          <a:p>
            <a:pPr>
              <a:buFontTx/>
              <a:buChar char="-"/>
            </a:pPr>
            <a:endParaRPr lang="de-DE" sz="2400" dirty="0">
              <a:latin typeface="Arial" pitchFamily="34" charset="0"/>
              <a:cs typeface="Arial" pitchFamily="34" charset="0"/>
            </a:endParaRPr>
          </a:p>
        </p:txBody>
      </p:sp>
      <p:sp>
        <p:nvSpPr>
          <p:cNvPr id="4" name="Textfeld 3"/>
          <p:cNvSpPr txBox="1"/>
          <p:nvPr/>
        </p:nvSpPr>
        <p:spPr>
          <a:xfrm>
            <a:off x="571472" y="4286256"/>
            <a:ext cx="8565318" cy="1600438"/>
          </a:xfrm>
          <a:prstGeom prst="rect">
            <a:avLst/>
          </a:prstGeom>
          <a:noFill/>
        </p:spPr>
        <p:txBody>
          <a:bodyPr wrap="square" rtlCol="0">
            <a:spAutoFit/>
          </a:bodyPr>
          <a:lstStyle/>
          <a:p>
            <a:r>
              <a:rPr lang="de-DE" sz="3200" b="1" dirty="0" smtClean="0">
                <a:solidFill>
                  <a:srgbClr val="FF0000"/>
                </a:solidFill>
                <a:latin typeface="Arial" pitchFamily="34" charset="0"/>
                <a:cs typeface="Arial" pitchFamily="34" charset="0"/>
              </a:rPr>
              <a:t>Neu:</a:t>
            </a:r>
            <a:r>
              <a:rPr lang="de-DE" dirty="0" smtClean="0"/>
              <a:t> </a:t>
            </a:r>
          </a:p>
          <a:p>
            <a:endParaRPr lang="de-DE" dirty="0"/>
          </a:p>
          <a:p>
            <a:r>
              <a:rPr lang="de-DE" sz="2400" b="1" dirty="0" smtClean="0">
                <a:latin typeface="Arial" pitchFamily="34" charset="0"/>
                <a:cs typeface="Arial" pitchFamily="34" charset="0"/>
              </a:rPr>
              <a:t>Bildungsempfehlung nur noch auf Antrag der Eltern!</a:t>
            </a:r>
          </a:p>
          <a:p>
            <a:r>
              <a:rPr lang="de-DE" sz="2400" dirty="0" smtClean="0">
                <a:latin typeface="Arial" pitchFamily="34" charset="0"/>
                <a:cs typeface="Arial" pitchFamily="34" charset="0"/>
              </a:rPr>
              <a:t>Bildungsberatung mit Klassenlehrer, Eltern, evtl. Fachlehrern</a:t>
            </a:r>
            <a:endParaRPr lang="de-DE" sz="2400" dirty="0">
              <a:latin typeface="Arial" pitchFamily="34" charset="0"/>
              <a:cs typeface="Arial" pitchFamily="34" charset="0"/>
            </a:endParaRPr>
          </a:p>
        </p:txBody>
      </p:sp>
    </p:spTree>
    <p:extLst>
      <p:ext uri="{BB962C8B-B14F-4D97-AF65-F5344CB8AC3E}">
        <p14:creationId xmlns="" xmlns:p14="http://schemas.microsoft.com/office/powerpoint/2010/main" val="1685414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467544" y="476672"/>
            <a:ext cx="7488832" cy="1446550"/>
          </a:xfrm>
          <a:prstGeom prst="rect">
            <a:avLst/>
          </a:prstGeom>
        </p:spPr>
        <p:txBody>
          <a:bodyPr wrap="square">
            <a:spAutoFit/>
          </a:bodyPr>
          <a:lstStyle/>
          <a:p>
            <a:r>
              <a:rPr lang="de-DE" sz="1600" b="1" dirty="0">
                <a:latin typeface="Arial" panose="020B0604020202020204" pitchFamily="34" charset="0"/>
                <a:cs typeface="Arial" panose="020B0604020202020204" pitchFamily="34" charset="0"/>
              </a:rPr>
              <a:t>§ </a:t>
            </a:r>
            <a:r>
              <a:rPr lang="de-DE" sz="1600" b="1" dirty="0" smtClean="0">
                <a:latin typeface="Arial" panose="020B0604020202020204" pitchFamily="34" charset="0"/>
                <a:cs typeface="Arial" panose="020B0604020202020204" pitchFamily="34" charset="0"/>
              </a:rPr>
              <a:t>3 (SOOSA) Wahl des Bildungsgangs (Realschule/Hauptschule) in Kl. 6, abschlussbezogener Unterricht (Realschul- Hauptschulabschluss):</a:t>
            </a:r>
          </a:p>
          <a:p>
            <a:endParaRPr lang="de-DE" sz="1600" b="1" dirty="0">
              <a:solidFill>
                <a:srgbClr val="FF0000"/>
              </a:solidFill>
              <a:latin typeface="Arial" panose="020B0604020202020204" pitchFamily="34" charset="0"/>
              <a:cs typeface="Arial" panose="020B0604020202020204" pitchFamily="34" charset="0"/>
            </a:endParaRPr>
          </a:p>
          <a:p>
            <a:endParaRPr lang="de-DE" sz="1600" b="1" dirty="0" smtClean="0">
              <a:solidFill>
                <a:srgbClr val="FF0000"/>
              </a:solidFill>
              <a:latin typeface="Arial" panose="020B0604020202020204" pitchFamily="34" charset="0"/>
              <a:cs typeface="Arial" panose="020B0604020202020204" pitchFamily="34" charset="0"/>
            </a:endParaRPr>
          </a:p>
          <a:p>
            <a:r>
              <a:rPr lang="de-DE" sz="2400" b="1" dirty="0" smtClean="0">
                <a:solidFill>
                  <a:srgbClr val="FF0000"/>
                </a:solidFill>
                <a:latin typeface="Arial" panose="020B0604020202020204" pitchFamily="34" charset="0"/>
                <a:cs typeface="Arial" panose="020B0604020202020204" pitchFamily="34" charset="0"/>
              </a:rPr>
              <a:t>Entscheidung im Halbjahr Klasse 6</a:t>
            </a:r>
            <a:endParaRPr lang="de-DE" sz="2400" dirty="0">
              <a:solidFill>
                <a:srgbClr val="FF0000"/>
              </a:solidFill>
              <a:latin typeface="Arial" panose="020B0604020202020204" pitchFamily="34" charset="0"/>
              <a:cs typeface="Arial" panose="020B0604020202020204" pitchFamily="34" charset="0"/>
            </a:endParaRPr>
          </a:p>
        </p:txBody>
      </p:sp>
      <p:sp>
        <p:nvSpPr>
          <p:cNvPr id="3" name="Rechteck 2"/>
          <p:cNvSpPr/>
          <p:nvPr/>
        </p:nvSpPr>
        <p:spPr>
          <a:xfrm>
            <a:off x="683568" y="1556467"/>
            <a:ext cx="7560840" cy="2585323"/>
          </a:xfrm>
          <a:prstGeom prst="rect">
            <a:avLst/>
          </a:prstGeom>
        </p:spPr>
        <p:txBody>
          <a:bodyPr wrap="square">
            <a:spAutoFit/>
          </a:bodyPr>
          <a:lstStyle/>
          <a:p>
            <a:r>
              <a:rPr lang="de-DE" dirty="0" smtClean="0"/>
              <a:t> </a:t>
            </a:r>
            <a:endParaRPr lang="de-DE" dirty="0"/>
          </a:p>
          <a:p>
            <a:r>
              <a:rPr lang="de-DE" sz="2400" dirty="0">
                <a:latin typeface="Arial" panose="020B0604020202020204" pitchFamily="34" charset="0"/>
                <a:cs typeface="Arial" panose="020B0604020202020204" pitchFamily="34" charset="0"/>
              </a:rPr>
              <a:t>(5) Die Teilnahme am Unterricht im </a:t>
            </a:r>
            <a:r>
              <a:rPr lang="de-DE" sz="2400" dirty="0" smtClean="0">
                <a:latin typeface="Arial" panose="020B0604020202020204" pitchFamily="34" charset="0"/>
                <a:cs typeface="Arial" panose="020B0604020202020204" pitchFamily="34" charset="0"/>
              </a:rPr>
              <a:t>Realschulbildungsgang kommt </a:t>
            </a:r>
            <a:r>
              <a:rPr lang="de-DE" sz="2400" dirty="0">
                <a:latin typeface="Arial" panose="020B0604020202020204" pitchFamily="34" charset="0"/>
                <a:cs typeface="Arial" panose="020B0604020202020204" pitchFamily="34" charset="0"/>
              </a:rPr>
              <a:t>in der Regel </a:t>
            </a:r>
            <a:r>
              <a:rPr lang="de-DE" sz="2400" b="1" u="sng" dirty="0">
                <a:latin typeface="Arial" panose="020B0604020202020204" pitchFamily="34" charset="0"/>
                <a:cs typeface="Arial" panose="020B0604020202020204" pitchFamily="34" charset="0"/>
              </a:rPr>
              <a:t>nicht</a:t>
            </a:r>
            <a:r>
              <a:rPr lang="de-DE" sz="2400" dirty="0">
                <a:latin typeface="Arial" panose="020B0604020202020204" pitchFamily="34" charset="0"/>
                <a:cs typeface="Arial" panose="020B0604020202020204" pitchFamily="34" charset="0"/>
              </a:rPr>
              <a:t> in Betracht, wenn der Schüler </a:t>
            </a:r>
            <a:r>
              <a:rPr lang="de-DE" sz="2400" b="1" dirty="0">
                <a:latin typeface="Arial" panose="020B0604020202020204" pitchFamily="34" charset="0"/>
                <a:cs typeface="Arial" panose="020B0604020202020204" pitchFamily="34" charset="0"/>
              </a:rPr>
              <a:t>in der Halbjahresinformation der Klassenstufe </a:t>
            </a:r>
            <a:r>
              <a:rPr lang="de-DE" sz="2400" dirty="0">
                <a:latin typeface="Arial" panose="020B0604020202020204" pitchFamily="34" charset="0"/>
                <a:cs typeface="Arial" panose="020B0604020202020204" pitchFamily="34" charset="0"/>
              </a:rPr>
              <a:t>6 in </a:t>
            </a:r>
            <a:r>
              <a:rPr lang="de-DE" sz="2400" b="1" dirty="0">
                <a:latin typeface="Arial" panose="020B0604020202020204" pitchFamily="34" charset="0"/>
                <a:cs typeface="Arial" panose="020B0604020202020204" pitchFamily="34" charset="0"/>
              </a:rPr>
              <a:t>mehr als 2 Differenzierungsfächern</a:t>
            </a:r>
            <a:r>
              <a:rPr lang="de-DE" sz="2400" dirty="0">
                <a:latin typeface="Arial" panose="020B0604020202020204" pitchFamily="34" charset="0"/>
                <a:cs typeface="Arial" panose="020B0604020202020204" pitchFamily="34" charset="0"/>
              </a:rPr>
              <a:t> mit der Note </a:t>
            </a:r>
            <a:r>
              <a:rPr lang="de-DE" sz="2400" b="1" dirty="0">
                <a:latin typeface="Arial" panose="020B0604020202020204" pitchFamily="34" charset="0"/>
                <a:cs typeface="Arial" panose="020B0604020202020204" pitchFamily="34" charset="0"/>
              </a:rPr>
              <a:t>„ausreichend“ oder schlechter </a:t>
            </a:r>
            <a:r>
              <a:rPr lang="de-DE" sz="2400" dirty="0">
                <a:latin typeface="Arial" panose="020B0604020202020204" pitchFamily="34" charset="0"/>
                <a:cs typeface="Arial" panose="020B0604020202020204" pitchFamily="34" charset="0"/>
              </a:rPr>
              <a:t>bewertet wurde. </a:t>
            </a:r>
          </a:p>
        </p:txBody>
      </p:sp>
      <p:sp>
        <p:nvSpPr>
          <p:cNvPr id="4" name="Textfeld 3"/>
          <p:cNvSpPr txBox="1"/>
          <p:nvPr/>
        </p:nvSpPr>
        <p:spPr>
          <a:xfrm>
            <a:off x="695235" y="4437112"/>
            <a:ext cx="6659195" cy="1815882"/>
          </a:xfrm>
          <a:prstGeom prst="rect">
            <a:avLst/>
          </a:prstGeom>
          <a:noFill/>
        </p:spPr>
        <p:txBody>
          <a:bodyPr wrap="none" rtlCol="0">
            <a:spAutoFit/>
          </a:bodyPr>
          <a:lstStyle/>
          <a:p>
            <a:r>
              <a:rPr lang="de-DE" sz="2800" b="1" dirty="0" smtClean="0">
                <a:solidFill>
                  <a:srgbClr val="FF0000"/>
                </a:solidFill>
                <a:latin typeface="Arial" panose="020B0604020202020204" pitchFamily="34" charset="0"/>
                <a:cs typeface="Arial" panose="020B0604020202020204" pitchFamily="34" charset="0"/>
              </a:rPr>
              <a:t>Differenzierungsfächer sind Deutsch, </a:t>
            </a:r>
          </a:p>
          <a:p>
            <a:r>
              <a:rPr lang="de-DE" sz="2800" b="1" dirty="0" smtClean="0">
                <a:solidFill>
                  <a:srgbClr val="FF0000"/>
                </a:solidFill>
                <a:latin typeface="Arial" panose="020B0604020202020204" pitchFamily="34" charset="0"/>
                <a:cs typeface="Arial" panose="020B0604020202020204" pitchFamily="34" charset="0"/>
              </a:rPr>
              <a:t>Mathematik, Englisch und Physik.</a:t>
            </a:r>
          </a:p>
          <a:p>
            <a:endParaRPr lang="de-DE" sz="2800" b="1" dirty="0" smtClean="0">
              <a:solidFill>
                <a:srgbClr val="FF0000"/>
              </a:solidFill>
              <a:latin typeface="Arial" panose="020B0604020202020204" pitchFamily="34" charset="0"/>
              <a:cs typeface="Arial" panose="020B0604020202020204" pitchFamily="34" charset="0"/>
            </a:endParaRPr>
          </a:p>
          <a:p>
            <a:r>
              <a:rPr lang="de-DE" sz="2800" b="1" dirty="0" smtClean="0">
                <a:solidFill>
                  <a:srgbClr val="FF0000"/>
                </a:solidFill>
                <a:latin typeface="Arial" panose="020B0604020202020204" pitchFamily="34" charset="0"/>
                <a:cs typeface="Arial" panose="020B0604020202020204" pitchFamily="34" charset="0"/>
              </a:rPr>
              <a:t>ausreichend= Note 4</a:t>
            </a:r>
            <a:endParaRPr lang="de-DE" sz="28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27730398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00034" y="500042"/>
            <a:ext cx="6351419" cy="1077218"/>
          </a:xfrm>
          <a:prstGeom prst="rect">
            <a:avLst/>
          </a:prstGeom>
          <a:noFill/>
        </p:spPr>
        <p:txBody>
          <a:bodyPr wrap="none" rtlCol="0">
            <a:spAutoFit/>
          </a:bodyPr>
          <a:lstStyle/>
          <a:p>
            <a:r>
              <a:rPr lang="de-DE" sz="3200" b="1" dirty="0" smtClean="0">
                <a:latin typeface="Arial" pitchFamily="34" charset="0"/>
                <a:cs typeface="Arial" pitchFamily="34" charset="0"/>
              </a:rPr>
              <a:t>2.2. Bildungsgänge/Abschlüsse</a:t>
            </a:r>
          </a:p>
          <a:p>
            <a:r>
              <a:rPr lang="de-DE" sz="3200" b="1" dirty="0" smtClean="0">
                <a:latin typeface="Arial" pitchFamily="34" charset="0"/>
                <a:cs typeface="Arial" pitchFamily="34" charset="0"/>
              </a:rPr>
              <a:t>an der Oberschule</a:t>
            </a:r>
            <a:endParaRPr lang="de-DE" sz="3200" b="1" dirty="0">
              <a:latin typeface="Arial" pitchFamily="34" charset="0"/>
              <a:cs typeface="Arial" pitchFamily="34" charset="0"/>
            </a:endParaRPr>
          </a:p>
        </p:txBody>
      </p:sp>
      <p:sp>
        <p:nvSpPr>
          <p:cNvPr id="3" name="Textfeld 2"/>
          <p:cNvSpPr txBox="1"/>
          <p:nvPr/>
        </p:nvSpPr>
        <p:spPr>
          <a:xfrm>
            <a:off x="857224" y="1928802"/>
            <a:ext cx="7342075" cy="3416320"/>
          </a:xfrm>
          <a:prstGeom prst="rect">
            <a:avLst/>
          </a:prstGeom>
          <a:noFill/>
        </p:spPr>
        <p:txBody>
          <a:bodyPr wrap="none" rtlCol="0">
            <a:spAutoFit/>
          </a:bodyPr>
          <a:lstStyle/>
          <a:p>
            <a:r>
              <a:rPr lang="de-DE" sz="2400" dirty="0" smtClean="0">
                <a:latin typeface="Arial" pitchFamily="34" charset="0"/>
                <a:cs typeface="Arial" pitchFamily="34" charset="0"/>
              </a:rPr>
              <a:t>Abschlussbezogener Unterricht beginnt ab Klasse 7.</a:t>
            </a:r>
          </a:p>
          <a:p>
            <a:endParaRPr lang="de-DE" sz="2400" dirty="0">
              <a:latin typeface="Arial" pitchFamily="34" charset="0"/>
              <a:cs typeface="Arial" pitchFamily="34" charset="0"/>
            </a:endParaRPr>
          </a:p>
          <a:p>
            <a:r>
              <a:rPr lang="de-DE" sz="2400" b="1" dirty="0" smtClean="0">
                <a:latin typeface="Arial" pitchFamily="34" charset="0"/>
                <a:cs typeface="Arial" pitchFamily="34" charset="0"/>
              </a:rPr>
              <a:t>Mögliche Abschlüsse:</a:t>
            </a:r>
          </a:p>
          <a:p>
            <a:endParaRPr lang="de-DE" sz="2400" dirty="0">
              <a:latin typeface="Arial" pitchFamily="34" charset="0"/>
              <a:cs typeface="Arial" pitchFamily="34" charset="0"/>
            </a:endParaRPr>
          </a:p>
          <a:p>
            <a:pPr marL="342900" indent="-342900">
              <a:buAutoNum type="arabicPeriod"/>
            </a:pPr>
            <a:r>
              <a:rPr lang="de-DE" sz="2400" dirty="0" smtClean="0">
                <a:latin typeface="Arial" pitchFamily="34" charset="0"/>
                <a:cs typeface="Arial" pitchFamily="34" charset="0"/>
              </a:rPr>
              <a:t>Hauptschulabschluss</a:t>
            </a:r>
          </a:p>
          <a:p>
            <a:pPr marL="342900" indent="-342900">
              <a:buAutoNum type="arabicPeriod"/>
            </a:pPr>
            <a:endParaRPr lang="de-DE" sz="2400" dirty="0">
              <a:latin typeface="Arial" pitchFamily="34" charset="0"/>
              <a:cs typeface="Arial" pitchFamily="34" charset="0"/>
            </a:endParaRPr>
          </a:p>
          <a:p>
            <a:pPr marL="342900" indent="-342900">
              <a:buAutoNum type="arabicPeriod"/>
            </a:pPr>
            <a:r>
              <a:rPr lang="de-DE" sz="2400" dirty="0" smtClean="0">
                <a:latin typeface="Arial" pitchFamily="34" charset="0"/>
                <a:cs typeface="Arial" pitchFamily="34" charset="0"/>
              </a:rPr>
              <a:t> Qualifizierender Hauptschulabschluss (QHSA)</a:t>
            </a:r>
          </a:p>
          <a:p>
            <a:pPr marL="342900" indent="-342900">
              <a:buAutoNum type="arabicPeriod"/>
            </a:pPr>
            <a:endParaRPr lang="de-DE" sz="2400" dirty="0">
              <a:latin typeface="Arial" pitchFamily="34" charset="0"/>
              <a:cs typeface="Arial" pitchFamily="34" charset="0"/>
            </a:endParaRPr>
          </a:p>
          <a:p>
            <a:pPr marL="342900" indent="-342900">
              <a:buAutoNum type="arabicPeriod"/>
            </a:pPr>
            <a:r>
              <a:rPr lang="de-DE" sz="2400" dirty="0" smtClean="0">
                <a:latin typeface="Arial" pitchFamily="34" charset="0"/>
                <a:cs typeface="Arial" pitchFamily="34" charset="0"/>
              </a:rPr>
              <a:t>Realschulabschluss</a:t>
            </a:r>
            <a:endParaRPr lang="de-DE"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642910" y="642918"/>
            <a:ext cx="8072494" cy="954107"/>
          </a:xfrm>
          <a:prstGeom prst="rect">
            <a:avLst/>
          </a:prstGeom>
          <a:noFill/>
        </p:spPr>
        <p:txBody>
          <a:bodyPr wrap="square" rtlCol="0">
            <a:spAutoFit/>
          </a:bodyPr>
          <a:lstStyle/>
          <a:p>
            <a:pPr marL="514350" indent="-514350">
              <a:buAutoNum type="arabicPeriod"/>
            </a:pPr>
            <a:r>
              <a:rPr lang="de-DE" sz="2800" b="1" dirty="0" smtClean="0">
                <a:latin typeface="Arial" pitchFamily="34" charset="0"/>
                <a:cs typeface="Arial" pitchFamily="34" charset="0"/>
              </a:rPr>
              <a:t>Hauptschulbildungsgang/(Qualifizierender)Hauptschulabschluss</a:t>
            </a:r>
            <a:endParaRPr lang="de-DE" sz="2800" b="1" dirty="0">
              <a:latin typeface="Arial" pitchFamily="34" charset="0"/>
              <a:cs typeface="Arial" pitchFamily="34" charset="0"/>
            </a:endParaRPr>
          </a:p>
        </p:txBody>
      </p:sp>
      <p:sp>
        <p:nvSpPr>
          <p:cNvPr id="3" name="Textfeld 2"/>
          <p:cNvSpPr txBox="1"/>
          <p:nvPr/>
        </p:nvSpPr>
        <p:spPr>
          <a:xfrm>
            <a:off x="2195735" y="1785926"/>
            <a:ext cx="15699419" cy="646331"/>
          </a:xfrm>
          <a:prstGeom prst="rect">
            <a:avLst/>
          </a:prstGeom>
          <a:noFill/>
        </p:spPr>
        <p:txBody>
          <a:bodyPr wrap="square" rtlCol="0">
            <a:spAutoFit/>
          </a:bodyPr>
          <a:lstStyle/>
          <a:p>
            <a:endParaRPr lang="de-DE" dirty="0" smtClean="0"/>
          </a:p>
          <a:p>
            <a:endParaRPr lang="de-DE" dirty="0" smtClean="0"/>
          </a:p>
        </p:txBody>
      </p:sp>
      <p:sp>
        <p:nvSpPr>
          <p:cNvPr id="5" name="Textfeld 4"/>
          <p:cNvSpPr txBox="1"/>
          <p:nvPr/>
        </p:nvSpPr>
        <p:spPr>
          <a:xfrm>
            <a:off x="467544" y="1988840"/>
            <a:ext cx="7848872" cy="4154984"/>
          </a:xfrm>
          <a:prstGeom prst="rect">
            <a:avLst/>
          </a:prstGeom>
          <a:noFill/>
        </p:spPr>
        <p:txBody>
          <a:bodyPr wrap="square" rtlCol="0">
            <a:spAutoFit/>
          </a:bodyPr>
          <a:lstStyle/>
          <a:p>
            <a:r>
              <a:rPr lang="de-DE" sz="2400" b="1" dirty="0" smtClean="0">
                <a:latin typeface="Arial" panose="020B0604020202020204" pitchFamily="34" charset="0"/>
                <a:cs typeface="Arial" panose="020B0604020202020204" pitchFamily="34" charset="0"/>
              </a:rPr>
              <a:t>Schulabschluss nach Klasse 9</a:t>
            </a:r>
          </a:p>
          <a:p>
            <a:endParaRPr lang="de-DE" sz="2400" dirty="0">
              <a:latin typeface="Arial" panose="020B0604020202020204" pitchFamily="34" charset="0"/>
              <a:cs typeface="Arial" panose="020B0604020202020204" pitchFamily="34" charset="0"/>
            </a:endParaRPr>
          </a:p>
          <a:p>
            <a:r>
              <a:rPr lang="de-DE" sz="2400" dirty="0" smtClean="0">
                <a:latin typeface="Arial" panose="020B0604020202020204" pitchFamily="34" charset="0"/>
                <a:cs typeface="Arial" panose="020B0604020202020204" pitchFamily="34" charset="0"/>
              </a:rPr>
              <a:t>Differenzierung in den Fächern Deutsch, Mathe, </a:t>
            </a:r>
          </a:p>
          <a:p>
            <a:r>
              <a:rPr lang="de-DE" sz="2400" dirty="0" smtClean="0">
                <a:latin typeface="Arial" panose="020B0604020202020204" pitchFamily="34" charset="0"/>
                <a:cs typeface="Arial" panose="020B0604020202020204" pitchFamily="34" charset="0"/>
              </a:rPr>
              <a:t>Englisch, Physik, Chemie</a:t>
            </a:r>
          </a:p>
          <a:p>
            <a:endParaRPr lang="de-DE" sz="2400" dirty="0" smtClean="0">
              <a:latin typeface="Arial" panose="020B0604020202020204" pitchFamily="34" charset="0"/>
              <a:cs typeface="Arial" panose="020B0604020202020204" pitchFamily="34" charset="0"/>
            </a:endParaRPr>
          </a:p>
          <a:p>
            <a:r>
              <a:rPr lang="de-DE" sz="2400" dirty="0" smtClean="0">
                <a:latin typeface="Arial" panose="020B0604020202020204" pitchFamily="34" charset="0"/>
                <a:cs typeface="Arial" panose="020B0604020202020204" pitchFamily="34" charset="0"/>
              </a:rPr>
              <a:t>Erwerb des HS- Abschlusses bei mindestens </a:t>
            </a:r>
          </a:p>
          <a:p>
            <a:r>
              <a:rPr lang="de-DE" sz="2400" dirty="0" smtClean="0">
                <a:latin typeface="Arial" panose="020B0604020202020204" pitchFamily="34" charset="0"/>
                <a:cs typeface="Arial" panose="020B0604020202020204" pitchFamily="34" charset="0"/>
              </a:rPr>
              <a:t>ausreichenden Leistungen</a:t>
            </a:r>
          </a:p>
          <a:p>
            <a:endParaRPr lang="de-DE" sz="2400" dirty="0">
              <a:latin typeface="Arial" panose="020B0604020202020204" pitchFamily="34" charset="0"/>
              <a:cs typeface="Arial" panose="020B0604020202020204" pitchFamily="34" charset="0"/>
            </a:endParaRPr>
          </a:p>
          <a:p>
            <a:r>
              <a:rPr lang="de-DE" sz="2400" dirty="0" smtClean="0">
                <a:latin typeface="Arial" panose="020B0604020202020204" pitchFamily="34" charset="0"/>
                <a:cs typeface="Arial" panose="020B0604020202020204" pitchFamily="34" charset="0"/>
              </a:rPr>
              <a:t>Prüfungen Ende Klasse 9 in Deutsch, Mathe, </a:t>
            </a:r>
          </a:p>
          <a:p>
            <a:r>
              <a:rPr lang="de-DE" sz="2400" dirty="0" smtClean="0">
                <a:latin typeface="Arial" panose="020B0604020202020204" pitchFamily="34" charset="0"/>
                <a:cs typeface="Arial" panose="020B0604020202020204" pitchFamily="34" charset="0"/>
              </a:rPr>
              <a:t>Englisch (mündlich/schriftlich) und zwei weiteren </a:t>
            </a:r>
          </a:p>
          <a:p>
            <a:r>
              <a:rPr lang="de-DE" sz="2400" dirty="0" smtClean="0">
                <a:latin typeface="Arial" panose="020B0604020202020204" pitchFamily="34" charset="0"/>
                <a:cs typeface="Arial" panose="020B0604020202020204" pitchFamily="34" charset="0"/>
              </a:rPr>
              <a:t>Fächern mündlich  </a:t>
            </a:r>
            <a:endParaRPr lang="de-DE" sz="24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899592" y="980728"/>
            <a:ext cx="5934445" cy="461665"/>
          </a:xfrm>
          <a:prstGeom prst="rect">
            <a:avLst/>
          </a:prstGeom>
          <a:noFill/>
        </p:spPr>
        <p:txBody>
          <a:bodyPr wrap="none" rtlCol="0">
            <a:spAutoFit/>
          </a:bodyPr>
          <a:lstStyle/>
          <a:p>
            <a:r>
              <a:rPr lang="de-DE" sz="2400" b="1" dirty="0" smtClean="0">
                <a:latin typeface="Arial" panose="020B0604020202020204" pitchFamily="34" charset="0"/>
                <a:cs typeface="Arial" panose="020B0604020202020204" pitchFamily="34" charset="0"/>
              </a:rPr>
              <a:t>Qualifizierender HS- Abschluss (QHSA)</a:t>
            </a:r>
            <a:endParaRPr lang="de-DE" sz="2400" b="1" dirty="0">
              <a:latin typeface="Arial" panose="020B0604020202020204" pitchFamily="34" charset="0"/>
              <a:cs typeface="Arial" panose="020B0604020202020204" pitchFamily="34" charset="0"/>
            </a:endParaRPr>
          </a:p>
        </p:txBody>
      </p:sp>
      <p:sp>
        <p:nvSpPr>
          <p:cNvPr id="3" name="Textfeld 2"/>
          <p:cNvSpPr txBox="1"/>
          <p:nvPr/>
        </p:nvSpPr>
        <p:spPr>
          <a:xfrm>
            <a:off x="971600" y="1988840"/>
            <a:ext cx="7600928" cy="3904659"/>
          </a:xfrm>
          <a:prstGeom prst="rect">
            <a:avLst/>
          </a:prstGeom>
          <a:noFill/>
        </p:spPr>
        <p:txBody>
          <a:bodyPr wrap="square" rtlCol="0">
            <a:spAutoFit/>
          </a:bodyPr>
          <a:lstStyle/>
          <a:p>
            <a:r>
              <a:rPr lang="de-DE" sz="2000" dirty="0" smtClean="0">
                <a:latin typeface="Arial" panose="020B0604020202020204" pitchFamily="34" charset="0"/>
                <a:cs typeface="Arial" panose="020B0604020202020204" pitchFamily="34" charset="0"/>
              </a:rPr>
              <a:t>§ 51, Abs. 2 (SOOSA)</a:t>
            </a:r>
          </a:p>
          <a:p>
            <a:endParaRPr lang="de-DE" sz="2000" dirty="0" smtClean="0">
              <a:latin typeface="Arial" panose="020B0604020202020204" pitchFamily="34" charset="0"/>
              <a:cs typeface="Arial" panose="020B0604020202020204" pitchFamily="34" charset="0"/>
            </a:endParaRPr>
          </a:p>
          <a:p>
            <a:pPr>
              <a:lnSpc>
                <a:spcPts val="1620"/>
              </a:lnSpc>
              <a:spcAft>
                <a:spcPts val="720"/>
              </a:spcAft>
            </a:pPr>
            <a:r>
              <a:rPr lang="de-DE"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(2) </a:t>
            </a:r>
            <a:r>
              <a:rPr lang="de-DE" sz="20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Den QHSA erwirbt der Schüler der Klasse 9 wenn</a:t>
            </a:r>
          </a:p>
          <a:p>
            <a:pPr>
              <a:lnSpc>
                <a:spcPts val="1620"/>
              </a:lnSpc>
              <a:spcAft>
                <a:spcPts val="720"/>
              </a:spcAft>
            </a:pPr>
            <a:endParaRPr lang="de-DE" sz="2000" dirty="0">
              <a:latin typeface="Arial" panose="020B0604020202020204" pitchFamily="34" charset="0"/>
              <a:ea typeface="Calibri" panose="020F0502020204030204" pitchFamily="34" charset="0"/>
              <a:cs typeface="Arial" panose="020B0604020202020204" pitchFamily="34" charset="0"/>
            </a:endParaRPr>
          </a:p>
          <a:p>
            <a:pPr marL="342900" indent="-342900">
              <a:lnSpc>
                <a:spcPts val="1620"/>
              </a:lnSpc>
              <a:spcAft>
                <a:spcPts val="0"/>
              </a:spcAft>
              <a:buAutoNum type="arabicPeriod"/>
            </a:pPr>
            <a:r>
              <a:rPr lang="de-DE" sz="20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Der Ø aller Jahresnoten des HSA nicht schlechter als 3,0 ist und in keinem Fach eine schlechtere Jahresnote als „ausreichend“</a:t>
            </a:r>
          </a:p>
          <a:p>
            <a:pPr marL="342900" indent="-342900">
              <a:lnSpc>
                <a:spcPts val="1620"/>
              </a:lnSpc>
              <a:spcAft>
                <a:spcPts val="0"/>
              </a:spcAft>
              <a:buAutoNum type="arabicPeriod"/>
            </a:pPr>
            <a:endParaRPr lang="de-DE" sz="20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342900" indent="-342900">
              <a:lnSpc>
                <a:spcPts val="1620"/>
              </a:lnSpc>
              <a:spcAft>
                <a:spcPts val="0"/>
              </a:spcAft>
              <a:buAutoNum type="arabicPeriod"/>
            </a:pPr>
            <a:endParaRPr lang="de-DE" sz="2000" dirty="0">
              <a:latin typeface="Arial" panose="020B0604020202020204" pitchFamily="34" charset="0"/>
              <a:ea typeface="Calibri" panose="020F0502020204030204" pitchFamily="34" charset="0"/>
              <a:cs typeface="Arial" panose="020B0604020202020204" pitchFamily="34" charset="0"/>
            </a:endParaRPr>
          </a:p>
          <a:p>
            <a:pPr>
              <a:lnSpc>
                <a:spcPts val="1620"/>
              </a:lnSpc>
              <a:spcAft>
                <a:spcPts val="0"/>
              </a:spcAft>
            </a:pPr>
            <a:r>
              <a:rPr lang="de-DE" sz="2000" dirty="0">
                <a:solidFill>
                  <a:srgbClr val="000000"/>
                </a:solidFill>
                <a:latin typeface="Arial" panose="020B0604020202020204" pitchFamily="34" charset="0"/>
                <a:ea typeface="Times New Roman" panose="02020603050405020304" pitchFamily="18" charset="0"/>
                <a:cs typeface="Arial" panose="020B0604020202020204" pitchFamily="34" charset="0"/>
              </a:rPr>
              <a:t>2. </a:t>
            </a:r>
            <a:r>
              <a:rPr lang="de-DE" sz="20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In allen Prüfungen mindestens die Note „ausreichend“ erreicht wurde. </a:t>
            </a:r>
            <a:endParaRPr lang="de-DE" sz="20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de-DE" sz="2000" dirty="0">
                <a:latin typeface="Arial" panose="020B0604020202020204" pitchFamily="34" charset="0"/>
                <a:ea typeface="Calibri" panose="020F0502020204030204" pitchFamily="34" charset="0"/>
                <a:cs typeface="Arial" panose="020B0604020202020204" pitchFamily="34" charset="0"/>
              </a:rPr>
              <a:t> </a:t>
            </a:r>
          </a:p>
          <a:p>
            <a:endParaRPr lang="de-DE" sz="2400" dirty="0">
              <a:latin typeface="Arial" panose="020B0604020202020204" pitchFamily="34" charset="0"/>
              <a:cs typeface="Arial" panose="020B0604020202020204" pitchFamily="34" charset="0"/>
            </a:endParaRPr>
          </a:p>
          <a:p>
            <a:r>
              <a:rPr lang="de-DE" sz="2400" dirty="0" smtClean="0">
                <a:latin typeface="Arial" panose="020B0604020202020204" pitchFamily="34" charset="0"/>
                <a:cs typeface="Arial" panose="020B0604020202020204" pitchFamily="34" charset="0"/>
              </a:rPr>
              <a:t> </a:t>
            </a:r>
            <a:endParaRPr lang="de-DE" sz="2400" dirty="0">
              <a:latin typeface="Arial" panose="020B0604020202020204" pitchFamily="34" charset="0"/>
              <a:cs typeface="Arial" panose="020B0604020202020204" pitchFamily="34" charset="0"/>
            </a:endParaRPr>
          </a:p>
        </p:txBody>
      </p:sp>
      <p:sp>
        <p:nvSpPr>
          <p:cNvPr id="4" name="Textfeld 3"/>
          <p:cNvSpPr txBox="1"/>
          <p:nvPr/>
        </p:nvSpPr>
        <p:spPr>
          <a:xfrm>
            <a:off x="571472" y="4929198"/>
            <a:ext cx="8396337" cy="954107"/>
          </a:xfrm>
          <a:prstGeom prst="rect">
            <a:avLst/>
          </a:prstGeom>
          <a:noFill/>
        </p:spPr>
        <p:txBody>
          <a:bodyPr wrap="square" rtlCol="0">
            <a:spAutoFit/>
          </a:bodyPr>
          <a:lstStyle/>
          <a:p>
            <a:r>
              <a:rPr lang="de-DE" sz="2800" b="1" dirty="0" smtClean="0">
                <a:solidFill>
                  <a:srgbClr val="FF0000"/>
                </a:solidFill>
                <a:latin typeface="Arial" pitchFamily="34" charset="0"/>
                <a:cs typeface="Arial" pitchFamily="34" charset="0"/>
              </a:rPr>
              <a:t>Der Erwerb des QHSA ermöglicht den Übergang</a:t>
            </a:r>
          </a:p>
          <a:p>
            <a:r>
              <a:rPr lang="de-DE" sz="2800" b="1" dirty="0" smtClean="0">
                <a:solidFill>
                  <a:srgbClr val="FF0000"/>
                </a:solidFill>
                <a:latin typeface="Arial" pitchFamily="34" charset="0"/>
                <a:cs typeface="Arial" pitchFamily="34" charset="0"/>
              </a:rPr>
              <a:t>in den Realschulbildungsgang.</a:t>
            </a:r>
            <a:endParaRPr lang="de-DE" sz="2800" b="1" dirty="0">
              <a:solidFill>
                <a:srgbClr val="FF0000"/>
              </a:solidFill>
              <a:latin typeface="Arial" pitchFamily="34" charset="0"/>
              <a:cs typeface="Arial" pitchFamily="34" charset="0"/>
            </a:endParaRPr>
          </a:p>
        </p:txBody>
      </p:sp>
    </p:spTree>
    <p:extLst>
      <p:ext uri="{BB962C8B-B14F-4D97-AF65-F5344CB8AC3E}">
        <p14:creationId xmlns="" xmlns:p14="http://schemas.microsoft.com/office/powerpoint/2010/main" val="25480186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ronus">
  <a:themeElements>
    <a:clrScheme name="Cronus">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ronus">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ronus">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455</Words>
  <Application>Microsoft Office PowerPoint</Application>
  <PresentationFormat>Bildschirmpräsentation (4:3)</PresentationFormat>
  <Paragraphs>108</Paragraphs>
  <Slides>13</Slides>
  <Notes>0</Notes>
  <HiddenSlides>0</HiddenSlides>
  <MMClips>0</MMClips>
  <ScaleCrop>false</ScaleCrop>
  <HeadingPairs>
    <vt:vector size="4" baseType="variant">
      <vt:variant>
        <vt:lpstr>Design</vt:lpstr>
      </vt:variant>
      <vt:variant>
        <vt:i4>1</vt:i4>
      </vt:variant>
      <vt:variant>
        <vt:lpstr>Folientitel</vt:lpstr>
      </vt:variant>
      <vt:variant>
        <vt:i4>13</vt:i4>
      </vt:variant>
    </vt:vector>
  </HeadingPairs>
  <TitlesOfParts>
    <vt:vector size="14" baseType="lpstr">
      <vt:lpstr>Cronus</vt:lpstr>
      <vt:lpstr>Folie 1</vt:lpstr>
      <vt:lpstr>Folie 2</vt:lpstr>
      <vt:lpstr>Folie 3</vt:lpstr>
      <vt:lpstr>Folie 4</vt:lpstr>
      <vt:lpstr>Folie 5</vt:lpstr>
      <vt:lpstr>Folie 6</vt:lpstr>
      <vt:lpstr>Folie 7</vt:lpstr>
      <vt:lpstr>Folie 8</vt:lpstr>
      <vt:lpstr>Folie 9</vt:lpstr>
      <vt:lpstr>Folie 10</vt:lpstr>
      <vt:lpstr>Folie 11</vt:lpstr>
      <vt:lpstr>Folie 12</vt:lpstr>
      <vt:lpstr>Folie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Heike Seidel</dc:creator>
  <cp:lastModifiedBy>Jürgen</cp:lastModifiedBy>
  <cp:revision>9</cp:revision>
  <dcterms:modified xsi:type="dcterms:W3CDTF">2021-12-06T17:03:23Z</dcterms:modified>
</cp:coreProperties>
</file>