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6" r:id="rId4"/>
    <p:sldId id="263" r:id="rId5"/>
    <p:sldId id="264" r:id="rId6"/>
    <p:sldId id="261" r:id="rId7"/>
    <p:sldId id="262" r:id="rId8"/>
    <p:sldId id="265" r:id="rId9"/>
    <p:sldId id="266" r:id="rId10"/>
    <p:sldId id="267" r:id="rId11"/>
    <p:sldId id="268" r:id="rId12"/>
    <p:sldId id="269" r:id="rId13"/>
    <p:sldId id="277" r:id="rId14"/>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3" d="100"/>
          <a:sy n="113" d="100"/>
        </p:scale>
        <p:origin x="130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AA1248C2-CACD-4C52-B458-0E7BB8413BDC}" type="datetimeFigureOut">
              <a:rPr lang="de-DE" smtClean="0"/>
              <a:pPr/>
              <a:t>03.12.2023</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4C15B42-17B1-4D16-90E0-9A019B397E1E}" type="slidenum">
              <a:rPr lang="de-DE" smtClean="0"/>
              <a:pPr/>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AA1248C2-CACD-4C52-B458-0E7BB8413BDC}" type="datetimeFigureOut">
              <a:rPr lang="de-DE" smtClean="0"/>
              <a:pPr/>
              <a:t>03.12.2023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4C15B42-17B1-4D16-90E0-9A019B397E1E}"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14C15B42-17B1-4D16-90E0-9A019B397E1E}" type="slidenum">
              <a:rPr lang="de-DE" smtClean="0"/>
              <a:pPr/>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AA1248C2-CACD-4C52-B458-0E7BB8413BDC}" type="datetimeFigureOut">
              <a:rPr lang="de-DE" smtClean="0"/>
              <a:pPr/>
              <a:t>03.12.2023</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a:t>Titelmasterformat durch Klicken bearbeiten</a:t>
            </a:r>
            <a:endParaRPr kumimoji="0" lang="en-US"/>
          </a:p>
        </p:txBody>
      </p:sp>
      <p:sp>
        <p:nvSpPr>
          <p:cNvPr id="4" name="Datumsplatzhalter 3"/>
          <p:cNvSpPr>
            <a:spLocks noGrp="1"/>
          </p:cNvSpPr>
          <p:nvPr>
            <p:ph type="dt" sz="half" idx="10"/>
          </p:nvPr>
        </p:nvSpPr>
        <p:spPr/>
        <p:txBody>
          <a:bodyPr/>
          <a:lstStyle/>
          <a:p>
            <a:fld id="{AA1248C2-CACD-4C52-B458-0E7BB8413BDC}" type="datetimeFigureOut">
              <a:rPr lang="de-DE" smtClean="0"/>
              <a:pPr/>
              <a:t>03.12.2023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14C15B42-17B1-4D16-90E0-9A019B397E1E}" type="slidenum">
              <a:rPr lang="de-DE" smtClean="0"/>
              <a:pPr/>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a:t>Textmasterformate durch Klicken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AA1248C2-CACD-4C52-B458-0E7BB8413BDC}" type="datetimeFigureOut">
              <a:rPr lang="de-DE" smtClean="0"/>
              <a:pPr/>
              <a:t>03.12.2023</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4C15B42-17B1-4D16-90E0-9A019B397E1E}" type="slidenum">
              <a:rPr lang="de-DE" smtClean="0"/>
              <a:pPr/>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AA1248C2-CACD-4C52-B458-0E7BB8413BDC}" type="datetimeFigureOut">
              <a:rPr lang="de-DE" smtClean="0"/>
              <a:pPr/>
              <a:t>03.12.2023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4C15B42-17B1-4D16-90E0-9A019B397E1E}" type="slidenum">
              <a:rPr lang="de-DE" smtClean="0"/>
              <a:pPr/>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Textmasterformate durch Klicken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Textmasterformate durch Klicken bearbeiten</a:t>
            </a:r>
          </a:p>
        </p:txBody>
      </p:sp>
      <p:sp>
        <p:nvSpPr>
          <p:cNvPr id="7" name="Datumsplatzhalter 6"/>
          <p:cNvSpPr>
            <a:spLocks noGrp="1"/>
          </p:cNvSpPr>
          <p:nvPr>
            <p:ph type="dt" sz="half" idx="10"/>
          </p:nvPr>
        </p:nvSpPr>
        <p:spPr/>
        <p:txBody>
          <a:bodyPr/>
          <a:lstStyle/>
          <a:p>
            <a:fld id="{AA1248C2-CACD-4C52-B458-0E7BB8413BDC}" type="datetimeFigureOut">
              <a:rPr lang="de-DE" smtClean="0"/>
              <a:pPr/>
              <a:t>03.12.2023</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14C15B42-17B1-4D16-90E0-9A019B397E1E}" type="slidenum">
              <a:rPr lang="de-DE" smtClean="0"/>
              <a:pPr/>
              <a:t>‹Nr.›</a:t>
            </a:fld>
            <a:endParaRPr lang="de-DE"/>
          </a:p>
        </p:txBody>
      </p:sp>
      <p:sp>
        <p:nvSpPr>
          <p:cNvPr id="23" name="Titel 22"/>
          <p:cNvSpPr>
            <a:spLocks noGrp="1"/>
          </p:cNvSpPr>
          <p:nvPr>
            <p:ph type="title"/>
          </p:nvPr>
        </p:nvSpPr>
        <p:spPr/>
        <p:txBody>
          <a:bodyPr rtlCol="0" anchor="b" anchorCtr="0"/>
          <a:lstStyle/>
          <a:p>
            <a:r>
              <a:rPr kumimoji="0" lang="de-DE"/>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Datumsplatzhalter 2"/>
          <p:cNvSpPr>
            <a:spLocks noGrp="1"/>
          </p:cNvSpPr>
          <p:nvPr>
            <p:ph type="dt" sz="half" idx="10"/>
          </p:nvPr>
        </p:nvSpPr>
        <p:spPr/>
        <p:txBody>
          <a:bodyPr/>
          <a:lstStyle/>
          <a:p>
            <a:fld id="{AA1248C2-CACD-4C52-B458-0E7BB8413BDC}" type="datetimeFigureOut">
              <a:rPr lang="de-DE" smtClean="0"/>
              <a:pPr/>
              <a:t>03.12.2023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14C15B42-17B1-4D16-90E0-9A019B397E1E}"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AA1248C2-CACD-4C52-B458-0E7BB8413BDC}" type="datetimeFigureOut">
              <a:rPr lang="de-DE" smtClean="0"/>
              <a:pPr/>
              <a:t>03.12.2023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4C15B42-17B1-4D16-90E0-9A019B397E1E}"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a:t>Textmasterformate durch Klicken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4C15B42-17B1-4D16-90E0-9A019B397E1E}" type="slidenum">
              <a:rPr lang="de-DE" smtClean="0"/>
              <a:pPr/>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AA1248C2-CACD-4C52-B458-0E7BB8413BDC}" type="datetimeFigureOut">
              <a:rPr lang="de-DE" smtClean="0"/>
              <a:pPr/>
              <a:t>03.12.2023</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14C15B42-17B1-4D16-90E0-9A019B397E1E}" type="slidenum">
              <a:rPr lang="de-DE" smtClean="0"/>
              <a:pPr/>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a:t>Textmasterformate durch Klicken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AA1248C2-CACD-4C52-B458-0E7BB8413BDC}" type="datetimeFigureOut">
              <a:rPr lang="de-DE" smtClean="0"/>
              <a:pPr/>
              <a:t>03.12.2023</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A1248C2-CACD-4C52-B458-0E7BB8413BDC}" type="datetimeFigureOut">
              <a:rPr lang="de-DE" smtClean="0"/>
              <a:pPr/>
              <a:t>03.12.2023</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4C15B42-17B1-4D16-90E0-9A019B397E1E}" type="slidenum">
              <a:rPr lang="de-DE" smtClean="0"/>
              <a:pPr/>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a:t>Textmasterformate durch Klicken bearbeiten</a:t>
            </a:r>
          </a:p>
          <a:p>
            <a:pPr lvl="1" eaLnBrk="1" latinLnBrk="0" hangingPunct="1"/>
            <a:r>
              <a:rPr kumimoji="0" lang="de-DE"/>
              <a:t>Zweite Ebene</a:t>
            </a:r>
          </a:p>
          <a:p>
            <a:pPr lvl="2" eaLnBrk="1" latinLnBrk="0" hangingPunct="1"/>
            <a:r>
              <a:rPr kumimoji="0" lang="de-DE"/>
              <a:t>Dritte Ebene</a:t>
            </a:r>
          </a:p>
          <a:p>
            <a:pPr lvl="3" eaLnBrk="1" latinLnBrk="0" hangingPunct="1"/>
            <a:r>
              <a:rPr kumimoji="0" lang="de-DE"/>
              <a:t>Vierte Ebene</a:t>
            </a:r>
          </a:p>
          <a:p>
            <a:pPr lvl="4" eaLnBrk="1" latinLnBrk="0" hangingPunct="1"/>
            <a:r>
              <a:rPr kumimoji="0" lang="de-DE"/>
              <a:t>Fünfte Ebene</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1472" y="500042"/>
            <a:ext cx="7050007" cy="1200329"/>
          </a:xfrm>
          <a:prstGeom prst="rect">
            <a:avLst/>
          </a:prstGeom>
          <a:noFill/>
        </p:spPr>
        <p:txBody>
          <a:bodyPr wrap="none" rtlCol="0">
            <a:spAutoFit/>
          </a:bodyPr>
          <a:lstStyle/>
          <a:p>
            <a:r>
              <a:rPr lang="de-DE" sz="3600" b="1" dirty="0">
                <a:latin typeface="Arial" pitchFamily="34" charset="0"/>
                <a:cs typeface="Arial" pitchFamily="34" charset="0"/>
              </a:rPr>
              <a:t>Wege und Besonderheiten zum</a:t>
            </a:r>
          </a:p>
          <a:p>
            <a:r>
              <a:rPr lang="de-DE" sz="3600" b="1" dirty="0">
                <a:latin typeface="Arial" pitchFamily="34" charset="0"/>
                <a:cs typeface="Arial" pitchFamily="34" charset="0"/>
              </a:rPr>
              <a:t>erfolgreichen Schulabschluss</a:t>
            </a:r>
          </a:p>
        </p:txBody>
      </p:sp>
      <p:sp>
        <p:nvSpPr>
          <p:cNvPr id="5" name="Textfeld 4"/>
          <p:cNvSpPr txBox="1"/>
          <p:nvPr/>
        </p:nvSpPr>
        <p:spPr>
          <a:xfrm>
            <a:off x="642910" y="3500438"/>
            <a:ext cx="6001964" cy="1938992"/>
          </a:xfrm>
          <a:prstGeom prst="rect">
            <a:avLst/>
          </a:prstGeom>
          <a:noFill/>
        </p:spPr>
        <p:txBody>
          <a:bodyPr wrap="none" rtlCol="0">
            <a:spAutoFit/>
          </a:bodyPr>
          <a:lstStyle/>
          <a:p>
            <a:r>
              <a:rPr lang="de-DE" sz="4000" dirty="0">
                <a:latin typeface="Arial" pitchFamily="34" charset="0"/>
                <a:cs typeface="Arial" pitchFamily="34" charset="0"/>
              </a:rPr>
              <a:t>Die richtige Entscheidung</a:t>
            </a:r>
          </a:p>
          <a:p>
            <a:endParaRPr lang="de-DE" sz="4000" dirty="0">
              <a:latin typeface="Arial" pitchFamily="34" charset="0"/>
              <a:cs typeface="Arial" pitchFamily="34" charset="0"/>
            </a:endParaRPr>
          </a:p>
          <a:p>
            <a:r>
              <a:rPr lang="de-DE" sz="4000" dirty="0">
                <a:latin typeface="Arial" pitchFamily="34" charset="0"/>
                <a:cs typeface="Arial" pitchFamily="34" charset="0"/>
              </a:rPr>
              <a:t>(Was? Wie? Wann?)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692696"/>
            <a:ext cx="9145911" cy="523220"/>
          </a:xfrm>
          <a:prstGeom prst="rect">
            <a:avLst/>
          </a:prstGeom>
          <a:noFill/>
        </p:spPr>
        <p:txBody>
          <a:bodyPr wrap="square" rtlCol="0">
            <a:spAutoFit/>
          </a:bodyPr>
          <a:lstStyle/>
          <a:p>
            <a:r>
              <a:rPr lang="de-DE" sz="2800" b="1" dirty="0">
                <a:latin typeface="Arial" panose="020B0604020202020204" pitchFamily="34" charset="0"/>
                <a:cs typeface="Arial" panose="020B0604020202020204" pitchFamily="34" charset="0"/>
              </a:rPr>
              <a:t>2.4. Realschulbildungsgang/Realschulabschluss</a:t>
            </a:r>
          </a:p>
        </p:txBody>
      </p:sp>
      <p:sp>
        <p:nvSpPr>
          <p:cNvPr id="3" name="Rechteck 2"/>
          <p:cNvSpPr/>
          <p:nvPr/>
        </p:nvSpPr>
        <p:spPr>
          <a:xfrm>
            <a:off x="683568" y="1484784"/>
            <a:ext cx="7848872" cy="4524315"/>
          </a:xfrm>
          <a:prstGeom prst="rect">
            <a:avLst/>
          </a:prstGeom>
        </p:spPr>
        <p:txBody>
          <a:bodyPr wrap="square">
            <a:spAutoFit/>
          </a:bodyPr>
          <a:lstStyle/>
          <a:p>
            <a:pPr lvl="0"/>
            <a:r>
              <a:rPr lang="de-DE" sz="2400" dirty="0">
                <a:solidFill>
                  <a:prstClr val="black"/>
                </a:solidFill>
                <a:latin typeface="Arial" panose="020B0604020202020204" pitchFamily="34" charset="0"/>
                <a:cs typeface="Arial" panose="020B0604020202020204" pitchFamily="34" charset="0"/>
              </a:rPr>
              <a:t>Schulabschluss nach Klasse 10</a:t>
            </a:r>
          </a:p>
          <a:p>
            <a:pPr lvl="0"/>
            <a:endParaRPr lang="de-DE" sz="2400" dirty="0">
              <a:solidFill>
                <a:prstClr val="black"/>
              </a:solidFill>
              <a:latin typeface="Arial" panose="020B0604020202020204" pitchFamily="34" charset="0"/>
              <a:cs typeface="Arial" panose="020B0604020202020204" pitchFamily="34" charset="0"/>
            </a:endParaRPr>
          </a:p>
          <a:p>
            <a:pPr lvl="0"/>
            <a:r>
              <a:rPr lang="de-DE" sz="2400" dirty="0">
                <a:solidFill>
                  <a:prstClr val="black"/>
                </a:solidFill>
                <a:latin typeface="Arial" panose="020B0604020202020204" pitchFamily="34" charset="0"/>
                <a:cs typeface="Arial" panose="020B0604020202020204" pitchFamily="34" charset="0"/>
              </a:rPr>
              <a:t>Differenzierung in den Fächern Deutsch, Mathe, </a:t>
            </a:r>
          </a:p>
          <a:p>
            <a:pPr lvl="0"/>
            <a:r>
              <a:rPr lang="de-DE" sz="2400" dirty="0">
                <a:solidFill>
                  <a:prstClr val="black"/>
                </a:solidFill>
                <a:latin typeface="Arial" panose="020B0604020202020204" pitchFamily="34" charset="0"/>
                <a:cs typeface="Arial" panose="020B0604020202020204" pitchFamily="34" charset="0"/>
              </a:rPr>
              <a:t>Englisch, Physik, Chemie</a:t>
            </a:r>
          </a:p>
          <a:p>
            <a:pPr lvl="0"/>
            <a:endParaRPr lang="de-DE" sz="2400" dirty="0">
              <a:solidFill>
                <a:prstClr val="black"/>
              </a:solidFill>
              <a:latin typeface="Arial" panose="020B0604020202020204" pitchFamily="34" charset="0"/>
              <a:cs typeface="Arial" panose="020B0604020202020204" pitchFamily="34" charset="0"/>
            </a:endParaRPr>
          </a:p>
          <a:p>
            <a:pPr lvl="0"/>
            <a:r>
              <a:rPr lang="de-DE" sz="2400" dirty="0">
                <a:solidFill>
                  <a:prstClr val="black"/>
                </a:solidFill>
                <a:latin typeface="Arial" panose="020B0604020202020204" pitchFamily="34" charset="0"/>
                <a:cs typeface="Arial" panose="020B0604020202020204" pitchFamily="34" charset="0"/>
              </a:rPr>
              <a:t>Erwerb des RS- Abschlusses bei mindestens </a:t>
            </a:r>
          </a:p>
          <a:p>
            <a:pPr lvl="0"/>
            <a:r>
              <a:rPr lang="de-DE" sz="2400" dirty="0">
                <a:solidFill>
                  <a:prstClr val="black"/>
                </a:solidFill>
                <a:latin typeface="Arial" panose="020B0604020202020204" pitchFamily="34" charset="0"/>
                <a:cs typeface="Arial" panose="020B0604020202020204" pitchFamily="34" charset="0"/>
              </a:rPr>
              <a:t>ausreichenden Leistungen</a:t>
            </a:r>
          </a:p>
          <a:p>
            <a:pPr lvl="0"/>
            <a:endParaRPr lang="de-DE" sz="2400" dirty="0">
              <a:solidFill>
                <a:prstClr val="black"/>
              </a:solidFill>
              <a:latin typeface="Arial" panose="020B0604020202020204" pitchFamily="34" charset="0"/>
              <a:cs typeface="Arial" panose="020B0604020202020204" pitchFamily="34" charset="0"/>
            </a:endParaRPr>
          </a:p>
          <a:p>
            <a:pPr lvl="0"/>
            <a:r>
              <a:rPr lang="de-DE" sz="2400" dirty="0">
                <a:solidFill>
                  <a:prstClr val="black"/>
                </a:solidFill>
                <a:latin typeface="Arial" panose="020B0604020202020204" pitchFamily="34" charset="0"/>
                <a:cs typeface="Arial" panose="020B0604020202020204" pitchFamily="34" charset="0"/>
              </a:rPr>
              <a:t>Prüfungen Ende Klasse 10 in Deutsch, Mathe, </a:t>
            </a:r>
          </a:p>
          <a:p>
            <a:pPr lvl="0"/>
            <a:r>
              <a:rPr lang="de-DE" sz="2400" dirty="0">
                <a:solidFill>
                  <a:prstClr val="black"/>
                </a:solidFill>
                <a:latin typeface="Arial" panose="020B0604020202020204" pitchFamily="34" charset="0"/>
                <a:cs typeface="Arial" panose="020B0604020202020204" pitchFamily="34" charset="0"/>
              </a:rPr>
              <a:t>Englisch (mündlich/schriftlich), Naturwissenschaft (Bio, Physik oder Chemie) und einem weiteren </a:t>
            </a:r>
          </a:p>
          <a:p>
            <a:pPr lvl="0"/>
            <a:r>
              <a:rPr lang="de-DE" sz="2400" dirty="0">
                <a:solidFill>
                  <a:prstClr val="black"/>
                </a:solidFill>
                <a:latin typeface="Arial" panose="020B0604020202020204" pitchFamily="34" charset="0"/>
                <a:cs typeface="Arial" panose="020B0604020202020204" pitchFamily="34" charset="0"/>
              </a:rPr>
              <a:t>Fach mündlich  </a:t>
            </a:r>
          </a:p>
        </p:txBody>
      </p:sp>
    </p:spTree>
    <p:extLst>
      <p:ext uri="{BB962C8B-B14F-4D97-AF65-F5344CB8AC3E}">
        <p14:creationId xmlns:p14="http://schemas.microsoft.com/office/powerpoint/2010/main" val="4208006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39552" y="404664"/>
            <a:ext cx="8176469" cy="830997"/>
          </a:xfrm>
          <a:prstGeom prst="rect">
            <a:avLst/>
          </a:prstGeom>
          <a:noFill/>
        </p:spPr>
        <p:txBody>
          <a:bodyPr wrap="none" rtlCol="0">
            <a:spAutoFit/>
          </a:bodyPr>
          <a:lstStyle/>
          <a:p>
            <a:r>
              <a:rPr lang="de-DE" sz="2400" b="1" dirty="0">
                <a:latin typeface="Arial" panose="020B0604020202020204" pitchFamily="34" charset="0"/>
                <a:cs typeface="Arial" panose="020B0604020202020204" pitchFamily="34" charset="0"/>
              </a:rPr>
              <a:t>2.5.  Wechsel des Bildungsganges in Klasse 7 oder 8? </a:t>
            </a:r>
          </a:p>
          <a:p>
            <a:r>
              <a:rPr lang="de-DE" sz="2400" b="1" dirty="0">
                <a:latin typeface="Arial" panose="020B0604020202020204" pitchFamily="34" charset="0"/>
                <a:cs typeface="Arial" panose="020B0604020202020204" pitchFamily="34" charset="0"/>
              </a:rPr>
              <a:t>Auch das ist möglich!</a:t>
            </a:r>
          </a:p>
        </p:txBody>
      </p:sp>
      <p:sp>
        <p:nvSpPr>
          <p:cNvPr id="3" name="Textfeld 2"/>
          <p:cNvSpPr txBox="1"/>
          <p:nvPr/>
        </p:nvSpPr>
        <p:spPr>
          <a:xfrm>
            <a:off x="371904" y="1420269"/>
            <a:ext cx="8119983" cy="4401205"/>
          </a:xfrm>
          <a:prstGeom prst="rect">
            <a:avLst/>
          </a:prstGeom>
          <a:noFill/>
        </p:spPr>
        <p:txBody>
          <a:bodyPr wrap="square" rtlCol="0">
            <a:spAutoFit/>
          </a:bodyPr>
          <a:lstStyle/>
          <a:p>
            <a:r>
              <a:rPr lang="de-DE" sz="2000" b="1" dirty="0">
                <a:latin typeface="Arial" panose="020B0604020202020204" pitchFamily="34" charset="0"/>
                <a:cs typeface="Arial" panose="020B0604020202020204" pitchFamily="34" charset="0"/>
              </a:rPr>
              <a:t>§ 4, Abs. 1,3 (SOOSA)</a:t>
            </a:r>
            <a:br>
              <a:rPr lang="de-DE" sz="2000" b="1" dirty="0">
                <a:latin typeface="Arial" panose="020B0604020202020204" pitchFamily="34" charset="0"/>
                <a:cs typeface="Arial" panose="020B0604020202020204" pitchFamily="34" charset="0"/>
              </a:rPr>
            </a:br>
            <a:r>
              <a:rPr lang="de-DE" sz="2000" b="1" dirty="0">
                <a:latin typeface="Arial" panose="020B0604020202020204" pitchFamily="34" charset="0"/>
                <a:cs typeface="Arial" panose="020B0604020202020204" pitchFamily="34" charset="0"/>
              </a:rPr>
              <a:t>Wechsel des Bildungsganges</a:t>
            </a:r>
          </a:p>
          <a:p>
            <a:r>
              <a:rPr lang="de-DE" sz="2000" dirty="0">
                <a:latin typeface="Arial" panose="020B0604020202020204" pitchFamily="34" charset="0"/>
                <a:cs typeface="Arial" panose="020B0604020202020204" pitchFamily="34" charset="0"/>
              </a:rPr>
              <a:t>(1) Nach der Klassenstufe 7 oder 8 kann auf Antrag der Eltern ein Wechsel des Bildungsganges erfolgen, wenn die Klassenkonferenz dies beschließt und die bisher gezeigten Leistungen und die voraussichtliche Leistungsentwicklung des Schülers dies rechtfertigen.  </a:t>
            </a:r>
          </a:p>
          <a:p>
            <a:r>
              <a:rPr lang="de-DE" sz="2000" dirty="0">
                <a:latin typeface="Arial" panose="020B0604020202020204" pitchFamily="34" charset="0"/>
                <a:cs typeface="Arial" panose="020B0604020202020204" pitchFamily="34" charset="0"/>
              </a:rPr>
              <a:t> </a:t>
            </a:r>
          </a:p>
          <a:p>
            <a:r>
              <a:rPr lang="de-DE" sz="2000" dirty="0">
                <a:latin typeface="Arial" panose="020B0604020202020204" pitchFamily="34" charset="0"/>
                <a:cs typeface="Arial" panose="020B0604020202020204" pitchFamily="34" charset="0"/>
              </a:rPr>
              <a:t>(3) Können Schüler, die den Realschulbildungsgang besucht haben, nicht in die nächsthöhere Klassenstufe versetzt werden, kann die Klassenkonferenz entscheiden, dass sie in die nächsthöhere Klassenstufe des Hauptschulbildungsganges überwechseln, wenn die Nichtversetzung auf mangelhaften Leistungen in den Differenzierungsfächern beruht und keines dieser Fächer mit „ungenügend“ bewertet wurde. </a:t>
            </a:r>
          </a:p>
        </p:txBody>
      </p:sp>
    </p:spTree>
    <p:extLst>
      <p:ext uri="{BB962C8B-B14F-4D97-AF65-F5344CB8AC3E}">
        <p14:creationId xmlns:p14="http://schemas.microsoft.com/office/powerpoint/2010/main" val="540056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214414" y="571480"/>
            <a:ext cx="4929222" cy="584775"/>
          </a:xfrm>
          <a:prstGeom prst="rect">
            <a:avLst/>
          </a:prstGeom>
          <a:noFill/>
        </p:spPr>
        <p:txBody>
          <a:bodyPr wrap="square" rtlCol="0">
            <a:spAutoFit/>
          </a:bodyPr>
          <a:lstStyle/>
          <a:p>
            <a:r>
              <a:rPr lang="de-DE" sz="3200" b="1" dirty="0">
                <a:latin typeface="Arial" pitchFamily="34" charset="0"/>
                <a:cs typeface="Arial" pitchFamily="34" charset="0"/>
              </a:rPr>
              <a:t>2.6. Zeitlicher Ablauf</a:t>
            </a:r>
          </a:p>
        </p:txBody>
      </p:sp>
      <p:sp>
        <p:nvSpPr>
          <p:cNvPr id="3" name="Textfeld 2"/>
          <p:cNvSpPr txBox="1"/>
          <p:nvPr/>
        </p:nvSpPr>
        <p:spPr>
          <a:xfrm>
            <a:off x="1000100" y="1285860"/>
            <a:ext cx="4950394" cy="461665"/>
          </a:xfrm>
          <a:prstGeom prst="rect">
            <a:avLst/>
          </a:prstGeom>
          <a:noFill/>
        </p:spPr>
        <p:txBody>
          <a:bodyPr wrap="none" rtlCol="0">
            <a:spAutoFit/>
          </a:bodyPr>
          <a:lstStyle/>
          <a:p>
            <a:r>
              <a:rPr lang="de-DE" sz="2400" b="1" dirty="0">
                <a:latin typeface="Arial" pitchFamily="34" charset="0"/>
                <a:cs typeface="Arial" pitchFamily="34" charset="0"/>
              </a:rPr>
              <a:t>1. Bildungsgangwahl in Klasse 6</a:t>
            </a:r>
          </a:p>
        </p:txBody>
      </p:sp>
      <p:sp>
        <p:nvSpPr>
          <p:cNvPr id="6" name="Textfeld 5"/>
          <p:cNvSpPr txBox="1"/>
          <p:nvPr/>
        </p:nvSpPr>
        <p:spPr>
          <a:xfrm>
            <a:off x="571472" y="2000240"/>
            <a:ext cx="8215370" cy="4524315"/>
          </a:xfrm>
          <a:prstGeom prst="rect">
            <a:avLst/>
          </a:prstGeom>
          <a:noFill/>
        </p:spPr>
        <p:txBody>
          <a:bodyPr wrap="square" rtlCol="0">
            <a:spAutoFit/>
          </a:bodyPr>
          <a:lstStyle/>
          <a:p>
            <a:pPr>
              <a:buFont typeface="Wingdings" pitchFamily="2" charset="2"/>
              <a:buChar char="Ø"/>
            </a:pPr>
            <a:r>
              <a:rPr lang="de-DE" sz="2000" dirty="0">
                <a:latin typeface="Arial" pitchFamily="34" charset="0"/>
                <a:cs typeface="Arial" pitchFamily="34" charset="0"/>
              </a:rPr>
              <a:t>Ab November 2024		Elterngespräche (für zukünftige 					Hauptschüler) mit Klassenleiter, 					weitere Lehrer bei Bedarf	</a:t>
            </a:r>
          </a:p>
          <a:p>
            <a:pPr>
              <a:buFont typeface="Wingdings" pitchFamily="2" charset="2"/>
              <a:buChar char="Ø"/>
            </a:pPr>
            <a:r>
              <a:rPr lang="de-DE" sz="2000" dirty="0">
                <a:latin typeface="Arial" pitchFamily="34" charset="0"/>
                <a:cs typeface="Arial" pitchFamily="34" charset="0"/>
              </a:rPr>
              <a:t>Mit der HJ- Info in Kl.6		Schüler erhalten Antragsformular					</a:t>
            </a:r>
          </a:p>
          <a:p>
            <a:pPr>
              <a:buFont typeface="Wingdings" pitchFamily="2" charset="2"/>
              <a:buChar char="Ø"/>
            </a:pPr>
            <a:r>
              <a:rPr lang="de-DE" sz="2000" dirty="0">
                <a:latin typeface="Arial" pitchFamily="34" charset="0"/>
                <a:cs typeface="Arial" pitchFamily="34" charset="0"/>
              </a:rPr>
              <a:t>Nach den Winterferien             Abgabe des Antragsformulars</a:t>
            </a:r>
          </a:p>
          <a:p>
            <a:pPr>
              <a:buFont typeface="Wingdings" pitchFamily="2" charset="2"/>
              <a:buChar char="Ø"/>
            </a:pPr>
            <a:endParaRPr lang="de-DE" sz="2000" dirty="0">
              <a:latin typeface="Arial" pitchFamily="34" charset="0"/>
              <a:cs typeface="Arial" pitchFamily="34" charset="0"/>
            </a:endParaRPr>
          </a:p>
          <a:p>
            <a:pPr>
              <a:buFont typeface="Wingdings" pitchFamily="2" charset="2"/>
              <a:buChar char="Ø"/>
            </a:pPr>
            <a:r>
              <a:rPr lang="de-DE" sz="2000" dirty="0">
                <a:latin typeface="Arial" pitchFamily="34" charset="0"/>
                <a:cs typeface="Arial" pitchFamily="34" charset="0"/>
              </a:rPr>
              <a:t>Zeitnah 			Bildungsgangentscheidung und 					schriftliche Mitteilung an Eltern </a:t>
            </a:r>
          </a:p>
          <a:p>
            <a:pPr>
              <a:buFont typeface="Wingdings" pitchFamily="2" charset="2"/>
              <a:buChar char="Ø"/>
            </a:pPr>
            <a:r>
              <a:rPr lang="de-DE" sz="2000" dirty="0">
                <a:latin typeface="Arial" pitchFamily="34" charset="0"/>
                <a:cs typeface="Arial" pitchFamily="34" charset="0"/>
              </a:rPr>
              <a:t> 				</a:t>
            </a:r>
            <a:r>
              <a:rPr lang="de-DE" sz="2000" b="1" dirty="0">
                <a:solidFill>
                  <a:srgbClr val="FF0000"/>
                </a:solidFill>
                <a:latin typeface="Arial" pitchFamily="34" charset="0"/>
                <a:cs typeface="Arial" pitchFamily="34" charset="0"/>
              </a:rPr>
              <a:t>4 Wochen Widerspruchsfrist!</a:t>
            </a:r>
          </a:p>
          <a:p>
            <a:pPr>
              <a:buFont typeface="Wingdings" pitchFamily="2" charset="2"/>
              <a:buChar char="Ø"/>
            </a:pPr>
            <a:r>
              <a:rPr lang="de-DE" sz="2000" dirty="0">
                <a:latin typeface="Arial" pitchFamily="34" charset="0"/>
                <a:cs typeface="Arial" pitchFamily="34" charset="0"/>
              </a:rPr>
              <a:t>Bis SJ- Ende Kl.6		endgültige Entscheidung HS/RS (nach 				eingegangenem Widerspruch) 	</a:t>
            </a:r>
          </a:p>
          <a:p>
            <a:pPr>
              <a:buFont typeface="Wingdings" pitchFamily="2" charset="2"/>
              <a:buChar char="Ø"/>
            </a:pPr>
            <a:endParaRPr lang="de-DE" sz="2400" dirty="0">
              <a:latin typeface="Arial" pitchFamily="34" charset="0"/>
              <a:cs typeface="Arial" pitchFamily="34" charset="0"/>
            </a:endParaRPr>
          </a:p>
          <a:p>
            <a:pPr lvl="6">
              <a:buFont typeface="Wingdings" pitchFamily="2" charset="2"/>
              <a:buChar char="Ø"/>
            </a:pPr>
            <a:endParaRPr lang="de-DE" sz="24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12162DEF-7402-9876-47D6-73B0D9ADC2EF}"/>
              </a:ext>
            </a:extLst>
          </p:cNvPr>
          <p:cNvSpPr txBox="1"/>
          <p:nvPr/>
        </p:nvSpPr>
        <p:spPr>
          <a:xfrm>
            <a:off x="1430867" y="1049867"/>
            <a:ext cx="6138333" cy="2862322"/>
          </a:xfrm>
          <a:prstGeom prst="rect">
            <a:avLst/>
          </a:prstGeom>
          <a:noFill/>
        </p:spPr>
        <p:txBody>
          <a:bodyPr wrap="square" rtlCol="0">
            <a:spAutoFit/>
          </a:bodyPr>
          <a:lstStyle/>
          <a:p>
            <a:r>
              <a:rPr lang="de-DE" sz="2000" b="1" dirty="0">
                <a:latin typeface="Arial" panose="020B0604020202020204" pitchFamily="34" charset="0"/>
                <a:cs typeface="Arial" panose="020B0604020202020204" pitchFamily="34" charset="0"/>
              </a:rPr>
              <a:t>Haben Sie Fragen?</a:t>
            </a:r>
          </a:p>
          <a:p>
            <a:endParaRPr lang="de-DE" sz="2000" dirty="0">
              <a:latin typeface="Arial" panose="020B0604020202020204" pitchFamily="34" charset="0"/>
              <a:cs typeface="Arial" panose="020B0604020202020204" pitchFamily="34" charset="0"/>
            </a:endParaRPr>
          </a:p>
          <a:p>
            <a:endParaRPr lang="de-DE" sz="2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Diese Informationen sind auch auf der Homepage der Schule nachlesbar.</a:t>
            </a:r>
          </a:p>
          <a:p>
            <a:endParaRPr lang="de-DE" sz="2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Zum ersten Elternabend in Klasse 6 erhalten Sie noch mal alle wichtigen Informationen über die Klassenlehrerinnen.</a:t>
            </a:r>
          </a:p>
        </p:txBody>
      </p:sp>
    </p:spTree>
    <p:extLst>
      <p:ext uri="{BB962C8B-B14F-4D97-AF65-F5344CB8AC3E}">
        <p14:creationId xmlns:p14="http://schemas.microsoft.com/office/powerpoint/2010/main" val="3623048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000100" y="642918"/>
            <a:ext cx="2621230" cy="646331"/>
          </a:xfrm>
          <a:prstGeom prst="rect">
            <a:avLst/>
          </a:prstGeom>
          <a:noFill/>
        </p:spPr>
        <p:txBody>
          <a:bodyPr wrap="none" rtlCol="0">
            <a:spAutoFit/>
          </a:bodyPr>
          <a:lstStyle/>
          <a:p>
            <a:r>
              <a:rPr lang="de-DE" sz="3600" b="1" dirty="0">
                <a:latin typeface="Arial" pitchFamily="34" charset="0"/>
                <a:cs typeface="Arial" pitchFamily="34" charset="0"/>
              </a:rPr>
              <a:t>Gliederung</a:t>
            </a:r>
          </a:p>
        </p:txBody>
      </p:sp>
      <p:sp>
        <p:nvSpPr>
          <p:cNvPr id="6" name="Textfeld 5"/>
          <p:cNvSpPr txBox="1"/>
          <p:nvPr/>
        </p:nvSpPr>
        <p:spPr>
          <a:xfrm>
            <a:off x="500034" y="1928802"/>
            <a:ext cx="7858180" cy="2677656"/>
          </a:xfrm>
          <a:prstGeom prst="rect">
            <a:avLst/>
          </a:prstGeom>
          <a:noFill/>
        </p:spPr>
        <p:txBody>
          <a:bodyPr wrap="square" rtlCol="0">
            <a:spAutoFit/>
          </a:bodyPr>
          <a:lstStyle/>
          <a:p>
            <a:pPr marL="342900" indent="-342900">
              <a:buAutoNum type="arabicPeriod"/>
            </a:pPr>
            <a:endParaRPr lang="de-DE" sz="2800" dirty="0">
              <a:latin typeface="Arial" pitchFamily="34" charset="0"/>
              <a:cs typeface="Arial" pitchFamily="34" charset="0"/>
            </a:endParaRPr>
          </a:p>
          <a:p>
            <a:pPr marL="342900" indent="-342900">
              <a:buAutoNum type="arabicPeriod"/>
            </a:pPr>
            <a:r>
              <a:rPr lang="de-DE" sz="2800" dirty="0">
                <a:latin typeface="Arial" pitchFamily="34" charset="0"/>
                <a:cs typeface="Arial" pitchFamily="34" charset="0"/>
              </a:rPr>
              <a:t>Bildungsgänge und </a:t>
            </a:r>
          </a:p>
          <a:p>
            <a:pPr marL="342900" indent="-342900">
              <a:buAutoNum type="arabicPeriod"/>
            </a:pPr>
            <a:endParaRPr lang="de-DE" sz="2800" dirty="0">
              <a:latin typeface="Arial" pitchFamily="34" charset="0"/>
              <a:cs typeface="Arial" pitchFamily="34" charset="0"/>
            </a:endParaRPr>
          </a:p>
          <a:p>
            <a:pPr marL="342900" indent="-342900">
              <a:buAutoNum type="arabicPeriod"/>
            </a:pPr>
            <a:r>
              <a:rPr lang="de-DE" sz="2800" dirty="0">
                <a:latin typeface="Arial" pitchFamily="34" charset="0"/>
                <a:cs typeface="Arial" pitchFamily="34" charset="0"/>
              </a:rPr>
              <a:t>Schulabschlüsse an der Oberschule </a:t>
            </a:r>
          </a:p>
          <a:p>
            <a:pPr marL="342900" indent="-342900">
              <a:buAutoNum type="arabicPeriod"/>
            </a:pPr>
            <a:endParaRPr lang="de-DE" sz="2800" dirty="0">
              <a:latin typeface="Arial" pitchFamily="34" charset="0"/>
              <a:cs typeface="Arial" pitchFamily="34" charset="0"/>
            </a:endParaRPr>
          </a:p>
          <a:p>
            <a:pPr marL="342900" indent="-342900">
              <a:buAutoNum type="arabicPeriod"/>
            </a:pPr>
            <a:endParaRPr lang="de-DE" sz="28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14348" y="714356"/>
            <a:ext cx="7156639" cy="461665"/>
          </a:xfrm>
          <a:prstGeom prst="rect">
            <a:avLst/>
          </a:prstGeom>
          <a:noFill/>
        </p:spPr>
        <p:txBody>
          <a:bodyPr wrap="none" rtlCol="0">
            <a:spAutoFit/>
          </a:bodyPr>
          <a:lstStyle/>
          <a:p>
            <a:r>
              <a:rPr lang="de-DE" sz="2400" b="1" u="sng" dirty="0">
                <a:latin typeface="Arial" pitchFamily="34" charset="0"/>
                <a:cs typeface="Arial" pitchFamily="34" charset="0"/>
              </a:rPr>
              <a:t>Wie weiter mit meinem Kind nach der Klasse 6?</a:t>
            </a:r>
          </a:p>
        </p:txBody>
      </p:sp>
      <p:sp>
        <p:nvSpPr>
          <p:cNvPr id="3" name="Textfeld 2"/>
          <p:cNvSpPr txBox="1"/>
          <p:nvPr/>
        </p:nvSpPr>
        <p:spPr>
          <a:xfrm>
            <a:off x="1142976" y="1857364"/>
            <a:ext cx="4060727" cy="461665"/>
          </a:xfrm>
          <a:prstGeom prst="rect">
            <a:avLst/>
          </a:prstGeom>
          <a:noFill/>
        </p:spPr>
        <p:txBody>
          <a:bodyPr wrap="none" rtlCol="0">
            <a:spAutoFit/>
          </a:bodyPr>
          <a:lstStyle/>
          <a:p>
            <a:r>
              <a:rPr lang="de-DE" sz="2400" b="1" dirty="0">
                <a:latin typeface="Arial" pitchFamily="34" charset="0"/>
                <a:cs typeface="Arial" pitchFamily="34" charset="0"/>
              </a:rPr>
              <a:t>Hauptschulbildungsgang?</a:t>
            </a:r>
          </a:p>
        </p:txBody>
      </p:sp>
      <p:sp>
        <p:nvSpPr>
          <p:cNvPr id="4" name="Textfeld 3"/>
          <p:cNvSpPr txBox="1"/>
          <p:nvPr/>
        </p:nvSpPr>
        <p:spPr>
          <a:xfrm rot="10800000" flipV="1">
            <a:off x="1285852" y="3571876"/>
            <a:ext cx="5214974" cy="461665"/>
          </a:xfrm>
          <a:prstGeom prst="rect">
            <a:avLst/>
          </a:prstGeom>
          <a:noFill/>
        </p:spPr>
        <p:txBody>
          <a:bodyPr wrap="square" rtlCol="0">
            <a:spAutoFit/>
          </a:bodyPr>
          <a:lstStyle/>
          <a:p>
            <a:r>
              <a:rPr lang="de-DE" sz="2400" b="1" dirty="0">
                <a:latin typeface="Arial" pitchFamily="34" charset="0"/>
                <a:cs typeface="Arial" pitchFamily="34" charset="0"/>
              </a:rPr>
              <a:t>Realschulbildungsgang? </a:t>
            </a:r>
          </a:p>
        </p:txBody>
      </p:sp>
      <p:pic>
        <p:nvPicPr>
          <p:cNvPr id="7" name="Picture 4"/>
          <p:cNvPicPr>
            <a:picLocks noChangeAspect="1" noChangeArrowheads="1"/>
          </p:cNvPicPr>
          <p:nvPr/>
        </p:nvPicPr>
        <p:blipFill>
          <a:blip r:embed="rId2"/>
          <a:srcRect/>
          <a:stretch>
            <a:fillRect/>
          </a:stretch>
        </p:blipFill>
        <p:spPr>
          <a:xfrm>
            <a:off x="5214942" y="2714620"/>
            <a:ext cx="3432175" cy="2800356"/>
          </a:xfrm>
          <a:prstGeom prst="rect">
            <a:avLst/>
          </a:prstGeom>
          <a:noFill/>
        </p:spPr>
      </p:pic>
      <p:sp>
        <p:nvSpPr>
          <p:cNvPr id="9" name="AutoShape 5"/>
          <p:cNvSpPr>
            <a:spLocks noChangeArrowheads="1"/>
          </p:cNvSpPr>
          <p:nvPr/>
        </p:nvSpPr>
        <p:spPr bwMode="auto">
          <a:xfrm>
            <a:off x="6429388" y="1643050"/>
            <a:ext cx="1500198" cy="1428760"/>
          </a:xfrm>
          <a:prstGeom prst="cloudCallout">
            <a:avLst>
              <a:gd name="adj1" fmla="val -29903"/>
              <a:gd name="adj2" fmla="val 52912"/>
            </a:avLst>
          </a:prstGeom>
          <a:solidFill>
            <a:schemeClr val="accent1"/>
          </a:solidFill>
          <a:ln w="9525">
            <a:solidFill>
              <a:schemeClr val="tx1"/>
            </a:solidFill>
            <a:round/>
            <a:headEnd/>
            <a:tailEnd/>
          </a:ln>
        </p:spPr>
        <p:txBody>
          <a:bodyPr/>
          <a:lstStyle/>
          <a:p>
            <a:pPr algn="ctr"/>
            <a:endParaRPr 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692696"/>
            <a:ext cx="8215370" cy="1077218"/>
          </a:xfrm>
          <a:prstGeom prst="rect">
            <a:avLst/>
          </a:prstGeom>
          <a:noFill/>
        </p:spPr>
        <p:txBody>
          <a:bodyPr wrap="square" rtlCol="0">
            <a:spAutoFit/>
          </a:bodyPr>
          <a:lstStyle/>
          <a:p>
            <a:r>
              <a:rPr lang="de-DE" sz="3200" b="1" dirty="0">
                <a:latin typeface="Arial" panose="020B0604020202020204" pitchFamily="34" charset="0"/>
                <a:cs typeface="Arial" panose="020B0604020202020204" pitchFamily="34" charset="0"/>
              </a:rPr>
              <a:t>2.Bildungsberatung und Wahl des  Bildungsganges </a:t>
            </a:r>
          </a:p>
        </p:txBody>
      </p:sp>
      <p:sp>
        <p:nvSpPr>
          <p:cNvPr id="3" name="Textfeld 2"/>
          <p:cNvSpPr txBox="1"/>
          <p:nvPr/>
        </p:nvSpPr>
        <p:spPr>
          <a:xfrm>
            <a:off x="467544" y="2492896"/>
            <a:ext cx="4269117" cy="1938992"/>
          </a:xfrm>
          <a:prstGeom prst="rect">
            <a:avLst/>
          </a:prstGeom>
          <a:noFill/>
        </p:spPr>
        <p:txBody>
          <a:bodyPr wrap="none" rtlCol="0">
            <a:spAutoFit/>
          </a:bodyPr>
          <a:lstStyle/>
          <a:p>
            <a:pPr marL="457200" indent="-457200">
              <a:buAutoNum type="arabicPeriod"/>
            </a:pPr>
            <a:r>
              <a:rPr lang="de-DE" sz="2400" b="1" dirty="0">
                <a:latin typeface="Arial" panose="020B0604020202020204" pitchFamily="34" charset="0"/>
                <a:cs typeface="Arial" panose="020B0604020202020204" pitchFamily="34" charset="0"/>
              </a:rPr>
              <a:t>Gesetzliche Grundlagen:</a:t>
            </a:r>
          </a:p>
          <a:p>
            <a:pPr marL="457200" indent="-457200">
              <a:buAutoNum type="arabicPeriod"/>
            </a:pPr>
            <a:endParaRPr lang="de-DE" sz="2400" b="1" dirty="0">
              <a:latin typeface="Arial" panose="020B0604020202020204" pitchFamily="34" charset="0"/>
              <a:cs typeface="Arial" panose="020B0604020202020204" pitchFamily="34" charset="0"/>
            </a:endParaRPr>
          </a:p>
          <a:p>
            <a:pPr marL="457200" indent="-457200">
              <a:buAutoNum type="arabicPeriod"/>
            </a:pPr>
            <a:endParaRPr lang="de-DE" sz="2400" b="1" dirty="0">
              <a:latin typeface="Arial" panose="020B0604020202020204" pitchFamily="34" charset="0"/>
              <a:cs typeface="Arial" panose="020B0604020202020204" pitchFamily="34" charset="0"/>
            </a:endParaRPr>
          </a:p>
          <a:p>
            <a:pPr marL="457200" indent="-457200">
              <a:buAutoNum type="arabicPeriod"/>
            </a:pPr>
            <a:endParaRPr lang="de-DE" sz="2400" b="1" dirty="0">
              <a:latin typeface="Arial" panose="020B0604020202020204" pitchFamily="34" charset="0"/>
              <a:cs typeface="Arial" panose="020B0604020202020204" pitchFamily="34" charset="0"/>
            </a:endParaRPr>
          </a:p>
          <a:p>
            <a:pPr marL="457200" indent="-457200">
              <a:buAutoNum type="arabicPeriod"/>
            </a:pPr>
            <a:endParaRPr lang="de-DE" sz="2400" b="1" dirty="0">
              <a:latin typeface="Arial" panose="020B0604020202020204" pitchFamily="34" charset="0"/>
              <a:cs typeface="Arial" panose="020B0604020202020204" pitchFamily="34" charset="0"/>
            </a:endParaRPr>
          </a:p>
        </p:txBody>
      </p:sp>
      <p:sp>
        <p:nvSpPr>
          <p:cNvPr id="4" name="Textfeld 3"/>
          <p:cNvSpPr txBox="1"/>
          <p:nvPr/>
        </p:nvSpPr>
        <p:spPr>
          <a:xfrm>
            <a:off x="461859" y="3462392"/>
            <a:ext cx="7998573" cy="2554545"/>
          </a:xfrm>
          <a:prstGeom prst="rect">
            <a:avLst/>
          </a:prstGeom>
          <a:noFill/>
        </p:spPr>
        <p:txBody>
          <a:bodyPr wrap="square" rtlCol="0">
            <a:spAutoFit/>
          </a:bodyPr>
          <a:lstStyle/>
          <a:p>
            <a:r>
              <a:rPr lang="de-DE" sz="2000" dirty="0">
                <a:latin typeface="Arial" panose="020B0604020202020204" pitchFamily="34" charset="0"/>
                <a:cs typeface="Arial" panose="020B0604020202020204" pitchFamily="34" charset="0"/>
              </a:rPr>
              <a:t>- Schulgesetz in der Fassung vom 27.09.2018- §17(1): Pflicht der Lehrer zur Beratung der Eltern hinsichtlich der Wahl des Bildungsgangs der Kinder</a:t>
            </a:r>
          </a:p>
          <a:p>
            <a:endParaRPr lang="de-DE" sz="2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 Aktuelle Fassung der Schulordnung Ober- und Abendoberschulen (SOOSA) vom 07.05.2018, §3,§4,§7</a:t>
            </a:r>
          </a:p>
          <a:p>
            <a:endParaRPr lang="de-DE" sz="2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 Verwaltungsvorschrift zum Schuljahresablauf </a:t>
            </a:r>
          </a:p>
        </p:txBody>
      </p:sp>
    </p:spTree>
    <p:extLst>
      <p:ext uri="{BB962C8B-B14F-4D97-AF65-F5344CB8AC3E}">
        <p14:creationId xmlns:p14="http://schemas.microsoft.com/office/powerpoint/2010/main" val="980244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67544" y="476672"/>
            <a:ext cx="7488832" cy="1446550"/>
          </a:xfrm>
          <a:prstGeom prst="rect">
            <a:avLst/>
          </a:prstGeom>
        </p:spPr>
        <p:txBody>
          <a:bodyPr wrap="square">
            <a:spAutoFit/>
          </a:bodyPr>
          <a:lstStyle/>
          <a:p>
            <a:r>
              <a:rPr lang="de-DE" sz="1600" b="1" dirty="0">
                <a:latin typeface="Arial" panose="020B0604020202020204" pitchFamily="34" charset="0"/>
                <a:cs typeface="Arial" panose="020B0604020202020204" pitchFamily="34" charset="0"/>
              </a:rPr>
              <a:t>§ 3 (SOOSA) Wahl des Bildungsgangs (Realschule/Hauptschule) in Kl. 6, abschlussbezogener Unterricht (Realschul- Hauptschulabschluss):</a:t>
            </a:r>
          </a:p>
          <a:p>
            <a:endParaRPr lang="de-DE" sz="1600" b="1" dirty="0">
              <a:solidFill>
                <a:srgbClr val="FF0000"/>
              </a:solidFill>
              <a:latin typeface="Arial" panose="020B0604020202020204" pitchFamily="34" charset="0"/>
              <a:cs typeface="Arial" panose="020B0604020202020204" pitchFamily="34" charset="0"/>
            </a:endParaRPr>
          </a:p>
          <a:p>
            <a:endParaRPr lang="de-DE" sz="1600" b="1" dirty="0">
              <a:solidFill>
                <a:srgbClr val="FF0000"/>
              </a:solidFill>
              <a:latin typeface="Arial" panose="020B0604020202020204" pitchFamily="34" charset="0"/>
              <a:cs typeface="Arial" panose="020B0604020202020204" pitchFamily="34" charset="0"/>
            </a:endParaRPr>
          </a:p>
          <a:p>
            <a:r>
              <a:rPr lang="de-DE" sz="2400" b="1" dirty="0">
                <a:solidFill>
                  <a:srgbClr val="FF0000"/>
                </a:solidFill>
                <a:latin typeface="Arial" panose="020B0604020202020204" pitchFamily="34" charset="0"/>
                <a:cs typeface="Arial" panose="020B0604020202020204" pitchFamily="34" charset="0"/>
              </a:rPr>
              <a:t>Entscheidung im Halbjahr Klasse 6</a:t>
            </a:r>
            <a:endParaRPr lang="de-DE" sz="2400" dirty="0">
              <a:solidFill>
                <a:srgbClr val="FF0000"/>
              </a:solidFill>
              <a:latin typeface="Arial" panose="020B0604020202020204" pitchFamily="34" charset="0"/>
              <a:cs typeface="Arial" panose="020B0604020202020204" pitchFamily="34" charset="0"/>
            </a:endParaRPr>
          </a:p>
        </p:txBody>
      </p:sp>
      <p:sp>
        <p:nvSpPr>
          <p:cNvPr id="3" name="Rechteck 2"/>
          <p:cNvSpPr/>
          <p:nvPr/>
        </p:nvSpPr>
        <p:spPr>
          <a:xfrm>
            <a:off x="683568" y="1556467"/>
            <a:ext cx="7560840" cy="2585323"/>
          </a:xfrm>
          <a:prstGeom prst="rect">
            <a:avLst/>
          </a:prstGeom>
        </p:spPr>
        <p:txBody>
          <a:bodyPr wrap="square">
            <a:spAutoFit/>
          </a:bodyPr>
          <a:lstStyle/>
          <a:p>
            <a:r>
              <a:rPr lang="de-DE" dirty="0"/>
              <a:t> </a:t>
            </a:r>
          </a:p>
          <a:p>
            <a:r>
              <a:rPr lang="de-DE" sz="2400" dirty="0">
                <a:latin typeface="Arial" panose="020B0604020202020204" pitchFamily="34" charset="0"/>
                <a:cs typeface="Arial" panose="020B0604020202020204" pitchFamily="34" charset="0"/>
              </a:rPr>
              <a:t>(5) Die Teilnahme am Unterricht im Realschulbildungsgang kommt in der Regel </a:t>
            </a:r>
            <a:r>
              <a:rPr lang="de-DE" sz="2400" b="1" u="sng" dirty="0">
                <a:latin typeface="Arial" panose="020B0604020202020204" pitchFamily="34" charset="0"/>
                <a:cs typeface="Arial" panose="020B0604020202020204" pitchFamily="34" charset="0"/>
              </a:rPr>
              <a:t>nicht</a:t>
            </a:r>
            <a:r>
              <a:rPr lang="de-DE" sz="2400" dirty="0">
                <a:latin typeface="Arial" panose="020B0604020202020204" pitchFamily="34" charset="0"/>
                <a:cs typeface="Arial" panose="020B0604020202020204" pitchFamily="34" charset="0"/>
              </a:rPr>
              <a:t> in Betracht, wenn der Schüler </a:t>
            </a:r>
            <a:r>
              <a:rPr lang="de-DE" sz="2400" b="1" dirty="0">
                <a:latin typeface="Arial" panose="020B0604020202020204" pitchFamily="34" charset="0"/>
                <a:cs typeface="Arial" panose="020B0604020202020204" pitchFamily="34" charset="0"/>
              </a:rPr>
              <a:t>in der Halbjahresinformation der Klassenstufe </a:t>
            </a:r>
            <a:r>
              <a:rPr lang="de-DE" sz="2400" dirty="0">
                <a:latin typeface="Arial" panose="020B0604020202020204" pitchFamily="34" charset="0"/>
                <a:cs typeface="Arial" panose="020B0604020202020204" pitchFamily="34" charset="0"/>
              </a:rPr>
              <a:t>6 in </a:t>
            </a:r>
            <a:r>
              <a:rPr lang="de-DE" sz="2400" b="1" dirty="0">
                <a:latin typeface="Arial" panose="020B0604020202020204" pitchFamily="34" charset="0"/>
                <a:cs typeface="Arial" panose="020B0604020202020204" pitchFamily="34" charset="0"/>
              </a:rPr>
              <a:t>mehr als 2 Differenzierungsfächern</a:t>
            </a:r>
            <a:r>
              <a:rPr lang="de-DE" sz="2400" dirty="0">
                <a:latin typeface="Arial" panose="020B0604020202020204" pitchFamily="34" charset="0"/>
                <a:cs typeface="Arial" panose="020B0604020202020204" pitchFamily="34" charset="0"/>
              </a:rPr>
              <a:t> mit der Note </a:t>
            </a:r>
            <a:r>
              <a:rPr lang="de-DE" sz="2400" b="1" dirty="0">
                <a:latin typeface="Arial" panose="020B0604020202020204" pitchFamily="34" charset="0"/>
                <a:cs typeface="Arial" panose="020B0604020202020204" pitchFamily="34" charset="0"/>
              </a:rPr>
              <a:t>„ausreichend“ oder schlechter </a:t>
            </a:r>
            <a:r>
              <a:rPr lang="de-DE" sz="2400" dirty="0">
                <a:latin typeface="Arial" panose="020B0604020202020204" pitchFamily="34" charset="0"/>
                <a:cs typeface="Arial" panose="020B0604020202020204" pitchFamily="34" charset="0"/>
              </a:rPr>
              <a:t>bewertet wurde. </a:t>
            </a:r>
          </a:p>
        </p:txBody>
      </p:sp>
      <p:sp>
        <p:nvSpPr>
          <p:cNvPr id="4" name="Textfeld 3"/>
          <p:cNvSpPr txBox="1"/>
          <p:nvPr/>
        </p:nvSpPr>
        <p:spPr>
          <a:xfrm>
            <a:off x="695235" y="4437112"/>
            <a:ext cx="6659195" cy="1815882"/>
          </a:xfrm>
          <a:prstGeom prst="rect">
            <a:avLst/>
          </a:prstGeom>
          <a:noFill/>
        </p:spPr>
        <p:txBody>
          <a:bodyPr wrap="none" rtlCol="0">
            <a:spAutoFit/>
          </a:bodyPr>
          <a:lstStyle/>
          <a:p>
            <a:r>
              <a:rPr lang="de-DE" sz="2800" b="1" dirty="0">
                <a:solidFill>
                  <a:srgbClr val="FF0000"/>
                </a:solidFill>
                <a:latin typeface="Arial" panose="020B0604020202020204" pitchFamily="34" charset="0"/>
                <a:cs typeface="Arial" panose="020B0604020202020204" pitchFamily="34" charset="0"/>
              </a:rPr>
              <a:t>Differenzierungsfächer sind Deutsch, </a:t>
            </a:r>
          </a:p>
          <a:p>
            <a:r>
              <a:rPr lang="de-DE" sz="2800" b="1" dirty="0">
                <a:solidFill>
                  <a:srgbClr val="FF0000"/>
                </a:solidFill>
                <a:latin typeface="Arial" panose="020B0604020202020204" pitchFamily="34" charset="0"/>
                <a:cs typeface="Arial" panose="020B0604020202020204" pitchFamily="34" charset="0"/>
              </a:rPr>
              <a:t>Mathematik, Englisch und Physik.</a:t>
            </a:r>
          </a:p>
          <a:p>
            <a:endParaRPr lang="de-DE" sz="2800" b="1" dirty="0">
              <a:solidFill>
                <a:srgbClr val="FF0000"/>
              </a:solidFill>
              <a:latin typeface="Arial" panose="020B0604020202020204" pitchFamily="34" charset="0"/>
              <a:cs typeface="Arial" panose="020B0604020202020204" pitchFamily="34" charset="0"/>
            </a:endParaRPr>
          </a:p>
          <a:p>
            <a:r>
              <a:rPr lang="de-DE" sz="2800" b="1" dirty="0">
                <a:solidFill>
                  <a:srgbClr val="FF0000"/>
                </a:solidFill>
                <a:latin typeface="Arial" panose="020B0604020202020204" pitchFamily="34" charset="0"/>
                <a:cs typeface="Arial" panose="020B0604020202020204" pitchFamily="34" charset="0"/>
              </a:rPr>
              <a:t>ausreichend= Note 4</a:t>
            </a:r>
          </a:p>
        </p:txBody>
      </p:sp>
    </p:spTree>
    <p:extLst>
      <p:ext uri="{BB962C8B-B14F-4D97-AF65-F5344CB8AC3E}">
        <p14:creationId xmlns:p14="http://schemas.microsoft.com/office/powerpoint/2010/main" val="2773039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00034" y="500042"/>
            <a:ext cx="6351419" cy="1077218"/>
          </a:xfrm>
          <a:prstGeom prst="rect">
            <a:avLst/>
          </a:prstGeom>
          <a:noFill/>
        </p:spPr>
        <p:txBody>
          <a:bodyPr wrap="none" rtlCol="0">
            <a:spAutoFit/>
          </a:bodyPr>
          <a:lstStyle/>
          <a:p>
            <a:r>
              <a:rPr lang="de-DE" sz="3200" b="1" dirty="0">
                <a:latin typeface="Arial" pitchFamily="34" charset="0"/>
                <a:cs typeface="Arial" pitchFamily="34" charset="0"/>
              </a:rPr>
              <a:t>2.2. Bildungsgänge/Abschlüsse</a:t>
            </a:r>
          </a:p>
          <a:p>
            <a:r>
              <a:rPr lang="de-DE" sz="3200" b="1" dirty="0">
                <a:latin typeface="Arial" pitchFamily="34" charset="0"/>
                <a:cs typeface="Arial" pitchFamily="34" charset="0"/>
              </a:rPr>
              <a:t>an der Oberschule</a:t>
            </a:r>
          </a:p>
        </p:txBody>
      </p:sp>
      <p:sp>
        <p:nvSpPr>
          <p:cNvPr id="3" name="Textfeld 2"/>
          <p:cNvSpPr txBox="1"/>
          <p:nvPr/>
        </p:nvSpPr>
        <p:spPr>
          <a:xfrm>
            <a:off x="857224" y="1928802"/>
            <a:ext cx="7342075" cy="3416320"/>
          </a:xfrm>
          <a:prstGeom prst="rect">
            <a:avLst/>
          </a:prstGeom>
          <a:noFill/>
        </p:spPr>
        <p:txBody>
          <a:bodyPr wrap="none" rtlCol="0">
            <a:spAutoFit/>
          </a:bodyPr>
          <a:lstStyle/>
          <a:p>
            <a:r>
              <a:rPr lang="de-DE" sz="2400" dirty="0">
                <a:latin typeface="Arial" pitchFamily="34" charset="0"/>
                <a:cs typeface="Arial" pitchFamily="34" charset="0"/>
              </a:rPr>
              <a:t>Abschlussbezogener Unterricht beginnt ab Klasse 7.</a:t>
            </a:r>
          </a:p>
          <a:p>
            <a:endParaRPr lang="de-DE" sz="2400" dirty="0">
              <a:latin typeface="Arial" pitchFamily="34" charset="0"/>
              <a:cs typeface="Arial" pitchFamily="34" charset="0"/>
            </a:endParaRPr>
          </a:p>
          <a:p>
            <a:r>
              <a:rPr lang="de-DE" sz="2400" b="1" dirty="0">
                <a:latin typeface="Arial" pitchFamily="34" charset="0"/>
                <a:cs typeface="Arial" pitchFamily="34" charset="0"/>
              </a:rPr>
              <a:t>Mögliche Abschlüsse:</a:t>
            </a:r>
          </a:p>
          <a:p>
            <a:endParaRPr lang="de-DE" sz="2400" dirty="0">
              <a:latin typeface="Arial" pitchFamily="34" charset="0"/>
              <a:cs typeface="Arial" pitchFamily="34" charset="0"/>
            </a:endParaRPr>
          </a:p>
          <a:p>
            <a:pPr marL="342900" indent="-342900">
              <a:buAutoNum type="arabicPeriod"/>
            </a:pPr>
            <a:r>
              <a:rPr lang="de-DE" sz="2400" dirty="0">
                <a:latin typeface="Arial" pitchFamily="34" charset="0"/>
                <a:cs typeface="Arial" pitchFamily="34" charset="0"/>
              </a:rPr>
              <a:t>Hauptschulabschluss</a:t>
            </a:r>
          </a:p>
          <a:p>
            <a:pPr marL="342900" indent="-342900">
              <a:buAutoNum type="arabicPeriod"/>
            </a:pPr>
            <a:endParaRPr lang="de-DE" sz="2400" dirty="0">
              <a:latin typeface="Arial" pitchFamily="34" charset="0"/>
              <a:cs typeface="Arial" pitchFamily="34" charset="0"/>
            </a:endParaRPr>
          </a:p>
          <a:p>
            <a:pPr marL="342900" indent="-342900">
              <a:buAutoNum type="arabicPeriod"/>
            </a:pPr>
            <a:r>
              <a:rPr lang="de-DE" sz="2400" dirty="0">
                <a:latin typeface="Arial" pitchFamily="34" charset="0"/>
                <a:cs typeface="Arial" pitchFamily="34" charset="0"/>
              </a:rPr>
              <a:t>Qualifizierender Hauptschulabschluss (QHSA)</a:t>
            </a:r>
          </a:p>
          <a:p>
            <a:pPr marL="342900" indent="-342900">
              <a:buAutoNum type="arabicPeriod"/>
            </a:pPr>
            <a:endParaRPr lang="de-DE" sz="2400" dirty="0">
              <a:latin typeface="Arial" pitchFamily="34" charset="0"/>
              <a:cs typeface="Arial" pitchFamily="34" charset="0"/>
            </a:endParaRPr>
          </a:p>
          <a:p>
            <a:pPr marL="342900" indent="-342900">
              <a:buAutoNum type="arabicPeriod"/>
            </a:pPr>
            <a:r>
              <a:rPr lang="de-DE" sz="2400" dirty="0">
                <a:latin typeface="Arial" pitchFamily="34" charset="0"/>
                <a:cs typeface="Arial" pitchFamily="34" charset="0"/>
              </a:rPr>
              <a:t>Realschulabschluss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42910" y="642918"/>
            <a:ext cx="8072494" cy="954107"/>
          </a:xfrm>
          <a:prstGeom prst="rect">
            <a:avLst/>
          </a:prstGeom>
          <a:noFill/>
        </p:spPr>
        <p:txBody>
          <a:bodyPr wrap="square" rtlCol="0">
            <a:spAutoFit/>
          </a:bodyPr>
          <a:lstStyle/>
          <a:p>
            <a:pPr marL="514350" indent="-514350">
              <a:buAutoNum type="arabicPeriod"/>
            </a:pPr>
            <a:r>
              <a:rPr lang="de-DE" sz="2800" b="1" dirty="0">
                <a:latin typeface="Arial" pitchFamily="34" charset="0"/>
                <a:cs typeface="Arial" pitchFamily="34" charset="0"/>
              </a:rPr>
              <a:t>Hauptschulbildungsgang/(Qualifizierender)Hauptschulabschluss</a:t>
            </a:r>
          </a:p>
        </p:txBody>
      </p:sp>
      <p:sp>
        <p:nvSpPr>
          <p:cNvPr id="3" name="Textfeld 2"/>
          <p:cNvSpPr txBox="1"/>
          <p:nvPr/>
        </p:nvSpPr>
        <p:spPr>
          <a:xfrm>
            <a:off x="2195735" y="1785926"/>
            <a:ext cx="15699419" cy="646331"/>
          </a:xfrm>
          <a:prstGeom prst="rect">
            <a:avLst/>
          </a:prstGeom>
          <a:noFill/>
        </p:spPr>
        <p:txBody>
          <a:bodyPr wrap="square" rtlCol="0">
            <a:spAutoFit/>
          </a:bodyPr>
          <a:lstStyle/>
          <a:p>
            <a:endParaRPr lang="de-DE" dirty="0"/>
          </a:p>
          <a:p>
            <a:endParaRPr lang="de-DE" dirty="0"/>
          </a:p>
        </p:txBody>
      </p:sp>
      <p:sp>
        <p:nvSpPr>
          <p:cNvPr id="5" name="Textfeld 4"/>
          <p:cNvSpPr txBox="1"/>
          <p:nvPr/>
        </p:nvSpPr>
        <p:spPr>
          <a:xfrm>
            <a:off x="467544" y="1988840"/>
            <a:ext cx="7848872" cy="4154984"/>
          </a:xfrm>
          <a:prstGeom prst="rect">
            <a:avLst/>
          </a:prstGeom>
          <a:noFill/>
        </p:spPr>
        <p:txBody>
          <a:bodyPr wrap="square" rtlCol="0">
            <a:spAutoFit/>
          </a:bodyPr>
          <a:lstStyle/>
          <a:p>
            <a:r>
              <a:rPr lang="de-DE" sz="2400" b="1" dirty="0">
                <a:latin typeface="Arial" panose="020B0604020202020204" pitchFamily="34" charset="0"/>
                <a:cs typeface="Arial" panose="020B0604020202020204" pitchFamily="34" charset="0"/>
              </a:rPr>
              <a:t>Schulabschluss nach Klasse 9</a:t>
            </a:r>
          </a:p>
          <a:p>
            <a:endParaRPr lang="de-DE" sz="2400" dirty="0">
              <a:latin typeface="Arial" panose="020B0604020202020204" pitchFamily="34" charset="0"/>
              <a:cs typeface="Arial" panose="020B0604020202020204" pitchFamily="34" charset="0"/>
            </a:endParaRPr>
          </a:p>
          <a:p>
            <a:r>
              <a:rPr lang="de-DE" sz="2400" dirty="0">
                <a:latin typeface="Arial" panose="020B0604020202020204" pitchFamily="34" charset="0"/>
                <a:cs typeface="Arial" panose="020B0604020202020204" pitchFamily="34" charset="0"/>
              </a:rPr>
              <a:t>Differenzierung in den Fächern Deutsch, Mathe, </a:t>
            </a:r>
          </a:p>
          <a:p>
            <a:r>
              <a:rPr lang="de-DE" sz="2400" dirty="0">
                <a:latin typeface="Arial" panose="020B0604020202020204" pitchFamily="34" charset="0"/>
                <a:cs typeface="Arial" panose="020B0604020202020204" pitchFamily="34" charset="0"/>
              </a:rPr>
              <a:t>Englisch, Physik, Chemie</a:t>
            </a:r>
          </a:p>
          <a:p>
            <a:endParaRPr lang="de-DE" sz="2400" dirty="0">
              <a:latin typeface="Arial" panose="020B0604020202020204" pitchFamily="34" charset="0"/>
              <a:cs typeface="Arial" panose="020B0604020202020204" pitchFamily="34" charset="0"/>
            </a:endParaRPr>
          </a:p>
          <a:p>
            <a:r>
              <a:rPr lang="de-DE" sz="2400" dirty="0">
                <a:latin typeface="Arial" panose="020B0604020202020204" pitchFamily="34" charset="0"/>
                <a:cs typeface="Arial" panose="020B0604020202020204" pitchFamily="34" charset="0"/>
              </a:rPr>
              <a:t>Erwerb des HS- Abschlusses bei mindestens </a:t>
            </a:r>
          </a:p>
          <a:p>
            <a:r>
              <a:rPr lang="de-DE" sz="2400" dirty="0">
                <a:latin typeface="Arial" panose="020B0604020202020204" pitchFamily="34" charset="0"/>
                <a:cs typeface="Arial" panose="020B0604020202020204" pitchFamily="34" charset="0"/>
              </a:rPr>
              <a:t>ausreichenden Leistungen</a:t>
            </a:r>
          </a:p>
          <a:p>
            <a:endParaRPr lang="de-DE" sz="2400" dirty="0">
              <a:latin typeface="Arial" panose="020B0604020202020204" pitchFamily="34" charset="0"/>
              <a:cs typeface="Arial" panose="020B0604020202020204" pitchFamily="34" charset="0"/>
            </a:endParaRPr>
          </a:p>
          <a:p>
            <a:r>
              <a:rPr lang="de-DE" sz="2400" dirty="0">
                <a:latin typeface="Arial" panose="020B0604020202020204" pitchFamily="34" charset="0"/>
                <a:cs typeface="Arial" panose="020B0604020202020204" pitchFamily="34" charset="0"/>
              </a:rPr>
              <a:t>Prüfungen Ende Klasse 9 in Deutsch, Mathe, </a:t>
            </a:r>
          </a:p>
          <a:p>
            <a:r>
              <a:rPr lang="de-DE" sz="2400" dirty="0">
                <a:latin typeface="Arial" panose="020B0604020202020204" pitchFamily="34" charset="0"/>
                <a:cs typeface="Arial" panose="020B0604020202020204" pitchFamily="34" charset="0"/>
              </a:rPr>
              <a:t>Englisch (mündlich/schriftlich) und zwei weiteren </a:t>
            </a:r>
          </a:p>
          <a:p>
            <a:r>
              <a:rPr lang="de-DE" sz="2400" dirty="0">
                <a:latin typeface="Arial" panose="020B0604020202020204" pitchFamily="34" charset="0"/>
                <a:cs typeface="Arial" panose="020B0604020202020204" pitchFamily="34" charset="0"/>
              </a:rPr>
              <a:t>Fächern mündlich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99592" y="980728"/>
            <a:ext cx="5934445" cy="461665"/>
          </a:xfrm>
          <a:prstGeom prst="rect">
            <a:avLst/>
          </a:prstGeom>
          <a:noFill/>
        </p:spPr>
        <p:txBody>
          <a:bodyPr wrap="none" rtlCol="0">
            <a:spAutoFit/>
          </a:bodyPr>
          <a:lstStyle/>
          <a:p>
            <a:r>
              <a:rPr lang="de-DE" sz="2400" b="1" dirty="0">
                <a:latin typeface="Arial" panose="020B0604020202020204" pitchFamily="34" charset="0"/>
                <a:cs typeface="Arial" panose="020B0604020202020204" pitchFamily="34" charset="0"/>
              </a:rPr>
              <a:t>Qualifizierender HS- Abschluss (QHSA)</a:t>
            </a:r>
          </a:p>
        </p:txBody>
      </p:sp>
      <p:sp>
        <p:nvSpPr>
          <p:cNvPr id="3" name="Textfeld 2"/>
          <p:cNvSpPr txBox="1"/>
          <p:nvPr/>
        </p:nvSpPr>
        <p:spPr>
          <a:xfrm>
            <a:off x="971600" y="1988840"/>
            <a:ext cx="7600928" cy="3904659"/>
          </a:xfrm>
          <a:prstGeom prst="rect">
            <a:avLst/>
          </a:prstGeom>
          <a:noFill/>
        </p:spPr>
        <p:txBody>
          <a:bodyPr wrap="square" rtlCol="0">
            <a:spAutoFit/>
          </a:bodyPr>
          <a:lstStyle/>
          <a:p>
            <a:r>
              <a:rPr lang="de-DE" sz="2000" dirty="0">
                <a:latin typeface="Arial" panose="020B0604020202020204" pitchFamily="34" charset="0"/>
                <a:cs typeface="Arial" panose="020B0604020202020204" pitchFamily="34" charset="0"/>
              </a:rPr>
              <a:t>§ 51, Abs. 2 (SOOSA)</a:t>
            </a:r>
          </a:p>
          <a:p>
            <a:endParaRPr lang="de-DE" sz="2000" dirty="0">
              <a:latin typeface="Arial" panose="020B0604020202020204" pitchFamily="34" charset="0"/>
              <a:cs typeface="Arial" panose="020B0604020202020204" pitchFamily="34" charset="0"/>
            </a:endParaRPr>
          </a:p>
          <a:p>
            <a:pPr>
              <a:lnSpc>
                <a:spcPts val="1620"/>
              </a:lnSpc>
              <a:spcAft>
                <a:spcPts val="720"/>
              </a:spcAft>
            </a:pPr>
            <a:r>
              <a:rPr lang="de-DE"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(2) Den QHSA erwirbt der Schüler der Klasse 9 wenn</a:t>
            </a:r>
          </a:p>
          <a:p>
            <a:pPr>
              <a:lnSpc>
                <a:spcPts val="1620"/>
              </a:lnSpc>
              <a:spcAft>
                <a:spcPts val="720"/>
              </a:spcAft>
            </a:pPr>
            <a:endParaRPr lang="de-DE" sz="2000" dirty="0">
              <a:latin typeface="Arial" panose="020B0604020202020204" pitchFamily="34" charset="0"/>
              <a:ea typeface="Calibri" panose="020F0502020204030204" pitchFamily="34" charset="0"/>
              <a:cs typeface="Arial" panose="020B0604020202020204" pitchFamily="34" charset="0"/>
            </a:endParaRPr>
          </a:p>
          <a:p>
            <a:pPr marL="342900" indent="-342900">
              <a:lnSpc>
                <a:spcPts val="1620"/>
              </a:lnSpc>
              <a:spcAft>
                <a:spcPts val="0"/>
              </a:spcAft>
              <a:buAutoNum type="arabicPeriod"/>
            </a:pPr>
            <a:r>
              <a:rPr lang="de-DE"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Der Ø aller Jahresnoten des HSA nicht schlechter als 3,0 ist und in keinem Fach eine schlechtere Jahresnote als „ausreichend“</a:t>
            </a:r>
          </a:p>
          <a:p>
            <a:pPr marL="342900" indent="-342900">
              <a:lnSpc>
                <a:spcPts val="1620"/>
              </a:lnSpc>
              <a:spcAft>
                <a:spcPts val="0"/>
              </a:spcAft>
              <a:buAutoNum type="arabicPeriod"/>
            </a:pPr>
            <a:endParaRPr lang="de-DE" sz="2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indent="-342900">
              <a:lnSpc>
                <a:spcPts val="1620"/>
              </a:lnSpc>
              <a:spcAft>
                <a:spcPts val="0"/>
              </a:spcAft>
              <a:buAutoNum type="arabicPeriod"/>
            </a:pPr>
            <a:endParaRPr lang="de-DE" sz="2000" dirty="0">
              <a:latin typeface="Arial" panose="020B0604020202020204" pitchFamily="34" charset="0"/>
              <a:ea typeface="Calibri" panose="020F0502020204030204" pitchFamily="34" charset="0"/>
              <a:cs typeface="Arial" panose="020B0604020202020204" pitchFamily="34" charset="0"/>
            </a:endParaRPr>
          </a:p>
          <a:p>
            <a:pPr>
              <a:lnSpc>
                <a:spcPts val="1620"/>
              </a:lnSpc>
              <a:spcAft>
                <a:spcPts val="0"/>
              </a:spcAft>
            </a:pPr>
            <a:r>
              <a:rPr lang="de-DE"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2. In allen Prüfungen mindestens die Note „ausreichend“ erreicht wurde. </a:t>
            </a:r>
            <a:endParaRPr lang="de-DE" sz="20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de-DE" sz="2000" dirty="0">
                <a:latin typeface="Arial" panose="020B0604020202020204" pitchFamily="34" charset="0"/>
                <a:ea typeface="Calibri" panose="020F0502020204030204" pitchFamily="34" charset="0"/>
                <a:cs typeface="Arial" panose="020B0604020202020204" pitchFamily="34" charset="0"/>
              </a:rPr>
              <a:t> </a:t>
            </a:r>
          </a:p>
          <a:p>
            <a:endParaRPr lang="de-DE" sz="2400" dirty="0">
              <a:latin typeface="Arial" panose="020B0604020202020204" pitchFamily="34" charset="0"/>
              <a:cs typeface="Arial" panose="020B0604020202020204" pitchFamily="34" charset="0"/>
            </a:endParaRPr>
          </a:p>
          <a:p>
            <a:r>
              <a:rPr lang="de-DE" sz="2400" dirty="0">
                <a:latin typeface="Arial" panose="020B0604020202020204" pitchFamily="34" charset="0"/>
                <a:cs typeface="Arial" panose="020B0604020202020204" pitchFamily="34" charset="0"/>
              </a:rPr>
              <a:t> </a:t>
            </a:r>
          </a:p>
        </p:txBody>
      </p:sp>
      <p:sp>
        <p:nvSpPr>
          <p:cNvPr id="4" name="Textfeld 3"/>
          <p:cNvSpPr txBox="1"/>
          <p:nvPr/>
        </p:nvSpPr>
        <p:spPr>
          <a:xfrm>
            <a:off x="571472" y="4929198"/>
            <a:ext cx="8396337" cy="954107"/>
          </a:xfrm>
          <a:prstGeom prst="rect">
            <a:avLst/>
          </a:prstGeom>
          <a:noFill/>
        </p:spPr>
        <p:txBody>
          <a:bodyPr wrap="square" rtlCol="0">
            <a:spAutoFit/>
          </a:bodyPr>
          <a:lstStyle/>
          <a:p>
            <a:r>
              <a:rPr lang="de-DE" sz="2800" b="1" dirty="0">
                <a:solidFill>
                  <a:srgbClr val="FF0000"/>
                </a:solidFill>
                <a:latin typeface="Arial" pitchFamily="34" charset="0"/>
                <a:cs typeface="Arial" pitchFamily="34" charset="0"/>
              </a:rPr>
              <a:t>Der Erwerb des QHSA ermöglicht den Übergang</a:t>
            </a:r>
          </a:p>
          <a:p>
            <a:r>
              <a:rPr lang="de-DE" sz="2800" b="1" dirty="0">
                <a:solidFill>
                  <a:srgbClr val="FF0000"/>
                </a:solidFill>
                <a:latin typeface="Arial" pitchFamily="34" charset="0"/>
                <a:cs typeface="Arial" pitchFamily="34" charset="0"/>
              </a:rPr>
              <a:t>in den Realschulbildungsgang.</a:t>
            </a:r>
          </a:p>
        </p:txBody>
      </p:sp>
    </p:spTree>
    <p:extLst>
      <p:ext uri="{BB962C8B-B14F-4D97-AF65-F5344CB8AC3E}">
        <p14:creationId xmlns:p14="http://schemas.microsoft.com/office/powerpoint/2010/main" val="2548018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83568" y="1071546"/>
            <a:ext cx="7416824" cy="3785652"/>
          </a:xfrm>
          <a:prstGeom prst="rect">
            <a:avLst/>
          </a:prstGeom>
          <a:noFill/>
        </p:spPr>
        <p:txBody>
          <a:bodyPr wrap="square" rtlCol="0">
            <a:spAutoFit/>
          </a:bodyPr>
          <a:lstStyle/>
          <a:p>
            <a:r>
              <a:rPr lang="de-DE" sz="2400" b="1" dirty="0">
                <a:latin typeface="Arial" panose="020B0604020202020204" pitchFamily="34" charset="0"/>
                <a:cs typeface="Arial" panose="020B0604020202020204" pitchFamily="34" charset="0"/>
              </a:rPr>
              <a:t>§ 4, Abs.2 (SOOSA)</a:t>
            </a:r>
            <a:br>
              <a:rPr lang="de-DE" sz="2400" b="1" dirty="0">
                <a:latin typeface="Arial" panose="020B0604020202020204" pitchFamily="34" charset="0"/>
                <a:cs typeface="Arial" panose="020B0604020202020204" pitchFamily="34" charset="0"/>
              </a:rPr>
            </a:br>
            <a:r>
              <a:rPr lang="de-DE" sz="2400" b="1" dirty="0">
                <a:latin typeface="Arial" panose="020B0604020202020204" pitchFamily="34" charset="0"/>
                <a:cs typeface="Arial" panose="020B0604020202020204" pitchFamily="34" charset="0"/>
              </a:rPr>
              <a:t>Wechsel des Bildungsganges</a:t>
            </a:r>
          </a:p>
          <a:p>
            <a:endParaRPr lang="de-DE" sz="2400" b="1" dirty="0">
              <a:latin typeface="Arial" panose="020B0604020202020204" pitchFamily="34" charset="0"/>
              <a:cs typeface="Arial" panose="020B0604020202020204" pitchFamily="34" charset="0"/>
            </a:endParaRPr>
          </a:p>
          <a:p>
            <a:r>
              <a:rPr lang="de-DE" sz="2400" dirty="0">
                <a:latin typeface="Arial" panose="020B0604020202020204" pitchFamily="34" charset="0"/>
                <a:cs typeface="Arial" panose="020B0604020202020204" pitchFamily="34" charset="0"/>
              </a:rPr>
              <a:t>Schüler der Klassenstufe 9, die den Hauptschulbildungsgang besucht und den qualifizierenden Hauptschulabschluss </a:t>
            </a:r>
          </a:p>
          <a:p>
            <a:r>
              <a:rPr lang="de-DE" sz="2400" dirty="0">
                <a:latin typeface="Arial" panose="020B0604020202020204" pitchFamily="34" charset="0"/>
                <a:cs typeface="Arial" panose="020B0604020202020204" pitchFamily="34" charset="0"/>
              </a:rPr>
              <a:t>erworben haben, können die Klassenstufe 9 im Realschulbildungsgang wiederholen und dann in Klasse 10 wechseln oder direkt in die Klasse10 des Realschulbildungsganges überwechseln. </a:t>
            </a:r>
          </a:p>
        </p:txBody>
      </p:sp>
    </p:spTree>
    <p:extLst>
      <p:ext uri="{BB962C8B-B14F-4D97-AF65-F5344CB8AC3E}">
        <p14:creationId xmlns:p14="http://schemas.microsoft.com/office/powerpoint/2010/main" val="26004153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708</Words>
  <Application>Microsoft Office PowerPoint</Application>
  <PresentationFormat>Bildschirmpräsentation (4:3)</PresentationFormat>
  <Paragraphs>106</Paragraphs>
  <Slides>13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Georgia</vt:lpstr>
      <vt:lpstr>Wingdings</vt:lpstr>
      <vt:lpstr>Wingdings 2</vt:lpstr>
      <vt:lpstr>Cronus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Heike Seidel</dc:creator>
  <cp:lastModifiedBy>Heike Seidel</cp:lastModifiedBy>
  <cp:revision>12</cp:revision>
  <dcterms:modified xsi:type="dcterms:W3CDTF">2023-12-03T16:05:09Z</dcterms:modified>
</cp:coreProperties>
</file>